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5" autoAdjust="0"/>
    <p:restoredTop sz="94660"/>
  </p:normalViewPr>
  <p:slideViewPr>
    <p:cSldViewPr>
      <p:cViewPr varScale="1">
        <p:scale>
          <a:sx n="62" d="100"/>
          <a:sy n="62" d="100"/>
        </p:scale>
        <p:origin x="-90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7DC45-D626-48FB-AE71-C950E911E61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603B8-2CBC-4C4D-845D-71964F80E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7DC45-D626-48FB-AE71-C950E911E61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603B8-2CBC-4C4D-845D-71964F80E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7DC45-D626-48FB-AE71-C950E911E61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603B8-2CBC-4C4D-845D-71964F80E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7DC45-D626-48FB-AE71-C950E911E61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603B8-2CBC-4C4D-845D-71964F80E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7DC45-D626-48FB-AE71-C950E911E61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603B8-2CBC-4C4D-845D-71964F80E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7DC45-D626-48FB-AE71-C950E911E61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603B8-2CBC-4C4D-845D-71964F80E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7DC45-D626-48FB-AE71-C950E911E61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603B8-2CBC-4C4D-845D-71964F80E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7DC45-D626-48FB-AE71-C950E911E61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603B8-2CBC-4C4D-845D-71964F80E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7DC45-D626-48FB-AE71-C950E911E61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603B8-2CBC-4C4D-845D-71964F80E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7DC45-D626-48FB-AE71-C950E911E61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603B8-2CBC-4C4D-845D-71964F80E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7DC45-D626-48FB-AE71-C950E911E61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603B8-2CBC-4C4D-845D-71964F80E7A4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7DC45-D626-48FB-AE71-C950E911E61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603B8-2CBC-4C4D-845D-71964F80E7A4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rt.purdue.edu/newcrop/morton/cashew_apple.html" TargetMode="External"/><Relationship Id="rId7" Type="http://schemas.openxmlformats.org/officeDocument/2006/relationships/hyperlink" Target="http://www.britannica.com/EBchecked/topic/97939/cashew" TargetMode="External"/><Relationship Id="rId2" Type="http://schemas.openxmlformats.org/officeDocument/2006/relationships/hyperlink" Target="http://www.en.wikipedia.org/wiki/Cashew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hukethealthshop.com/2011/01/10/concentrated-cashew-apple-juice-thailand/" TargetMode="External"/><Relationship Id="rId5" Type="http://schemas.openxmlformats.org/officeDocument/2006/relationships/hyperlink" Target="http://www.jissn.com/content/10/1/13/" TargetMode="External"/><Relationship Id="rId4" Type="http://schemas.openxmlformats.org/officeDocument/2006/relationships/hyperlink" Target="http://cashewyjuice.com/english/aboutus.html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quangphuc.com/en/product/cashew-wood.html" TargetMode="External"/><Relationship Id="rId3" Type="http://schemas.openxmlformats.org/officeDocument/2006/relationships/hyperlink" Target="http://www.natal-brazil.com/entertainment/cashew-tree.html" TargetMode="External"/><Relationship Id="rId7" Type="http://schemas.openxmlformats.org/officeDocument/2006/relationships/hyperlink" Target="http://www.treepicturesonline.com/cashew_tree_pictures.html" TargetMode="External"/><Relationship Id="rId2" Type="http://schemas.openxmlformats.org/officeDocument/2006/relationships/hyperlink" Target="http://en.wikipedia.org/wiki/Maior_cajueiro_do_mund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positphotos.com/12692011/stock-photo-Cashew-nut-tree.html" TargetMode="External"/><Relationship Id="rId5" Type="http://schemas.openxmlformats.org/officeDocument/2006/relationships/hyperlink" Target="http://www.hobotraveler.com/2008-0041-Cashew-Nut.shtml" TargetMode="External"/><Relationship Id="rId4" Type="http://schemas.openxmlformats.org/officeDocument/2006/relationships/hyperlink" Target="http://listsoplenty.com/blog/?p=10749" TargetMode="External"/><Relationship Id="rId9" Type="http://schemas.openxmlformats.org/officeDocument/2006/relationships/hyperlink" Target="http://www.21food.com/products/raw-cashew-nut-377802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Cashew </a:t>
            </a:r>
            <a:br>
              <a:rPr lang="en-US" dirty="0" smtClean="0"/>
            </a:br>
            <a:r>
              <a:rPr lang="en-US" dirty="0" err="1" smtClean="0"/>
              <a:t>Ancardia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i="1" dirty="0" err="1" smtClean="0"/>
              <a:t>Anacardiaceae</a:t>
            </a:r>
            <a:r>
              <a:rPr lang="en-US" sz="3100" i="1" dirty="0" smtClean="0"/>
              <a:t> </a:t>
            </a:r>
            <a:r>
              <a:rPr lang="en-US" sz="3100" i="1" dirty="0" err="1" smtClean="0"/>
              <a:t>occidentale</a:t>
            </a:r>
            <a:endParaRPr lang="en-US" sz="31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Theresa Elder</a:t>
            </a:r>
          </a:p>
          <a:p>
            <a:r>
              <a:rPr lang="en-US" dirty="0" smtClean="0"/>
              <a:t>04/17/13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04800"/>
            <a:ext cx="4106197" cy="394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013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>
              <a:hlinkClick r:id="rId2"/>
            </a:endParaRPr>
          </a:p>
          <a:p>
            <a:r>
              <a:rPr lang="en-US" dirty="0">
                <a:hlinkClick r:id="rId2"/>
              </a:rPr>
              <a:t>http://i262.photobucket.com/albums/ii108/7_Heads/Fruit%20Trees/Cashew_Nuts_fruit_1.jpg</a:t>
            </a:r>
          </a:p>
          <a:p>
            <a:r>
              <a:rPr lang="en-US" dirty="0" smtClean="0">
                <a:hlinkClick r:id="rId2"/>
              </a:rPr>
              <a:t>http://www.en.wikipedia.org/wiki/Cashew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http://www.hort.purdue.edu/newcrop/morton/cashew_apple.html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http://cashewyjuice.com/english/aboutus.html</a:t>
            </a:r>
            <a:endParaRPr lang="en-US" dirty="0" smtClean="0"/>
          </a:p>
          <a:p>
            <a:r>
              <a:rPr lang="en-US" dirty="0">
                <a:hlinkClick r:id="rId5"/>
              </a:rPr>
              <a:t>http://www.jissn.com/content/10/1/13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r>
              <a:rPr lang="en-US" dirty="0">
                <a:hlinkClick r:id="rId6"/>
              </a:rPr>
              <a:t>http://www.phukethealthshop.com/2011/01/10/concentrated-cashew-apple-juice-thailand</a:t>
            </a:r>
            <a:r>
              <a:rPr lang="en-US" dirty="0" smtClean="0">
                <a:hlinkClick r:id="rId6"/>
              </a:rPr>
              <a:t>/</a:t>
            </a:r>
            <a:endParaRPr lang="en-US" dirty="0" smtClean="0"/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www.britannica.com/EBchecked/topic/97939/cashew</a:t>
            </a:r>
            <a:endParaRPr lang="en-US" dirty="0" smtClean="0"/>
          </a:p>
          <a:p>
            <a:r>
              <a:rPr lang="en-US" dirty="0"/>
              <a:t>http://belizeplants.blogspot.com/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290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en.wikipedia.org/wiki/Maior_cajueiro_do_mundo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www.natal-brazil.com/entertainment/cashew-tree.html</a:t>
            </a:r>
            <a:endParaRPr lang="en-US" dirty="0" smtClean="0"/>
          </a:p>
          <a:p>
            <a:r>
              <a:rPr lang="en-US" dirty="0">
                <a:hlinkClick r:id="rId4"/>
              </a:rPr>
              <a:t>http://listsoplenty.com/blog/?</a:t>
            </a:r>
            <a:r>
              <a:rPr lang="en-US" dirty="0" smtClean="0">
                <a:hlinkClick r:id="rId4"/>
              </a:rPr>
              <a:t>p=10749</a:t>
            </a:r>
            <a:endParaRPr lang="en-US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www.hobotraveler.com/2008-0041-Cashew-Nut.shtml</a:t>
            </a:r>
            <a:endParaRPr lang="en-US" dirty="0" smtClean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depositphotos.com/12692011/stock-photo-Cashew-nut-tree.html</a:t>
            </a:r>
            <a:endParaRPr lang="en-US" dirty="0" smtClean="0"/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www.treepicturesonline.com/cashew_tree_pictures.html</a:t>
            </a:r>
            <a:endParaRPr lang="en-US" dirty="0" smtClean="0"/>
          </a:p>
          <a:p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www.goquangphuc.com/en/product/cashew-wood.html</a:t>
            </a:r>
            <a:endParaRPr lang="en-US" dirty="0" smtClean="0"/>
          </a:p>
          <a:p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www.21food.com/products/raw-cashew-nut-377802.html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429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457200"/>
            <a:ext cx="3297953" cy="1066800"/>
          </a:xfrm>
        </p:spPr>
        <p:txBody>
          <a:bodyPr>
            <a:normAutofit/>
          </a:bodyPr>
          <a:lstStyle/>
          <a:p>
            <a:r>
              <a:rPr lang="en-US" sz="2800" i="1" dirty="0" err="1"/>
              <a:t>Anacardiaceae</a:t>
            </a:r>
            <a:r>
              <a:rPr lang="en-US" sz="2800" i="1" dirty="0"/>
              <a:t> </a:t>
            </a:r>
            <a:r>
              <a:rPr lang="en-US" sz="2800" i="1" dirty="0" err="1"/>
              <a:t>occidentale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762000" y="1905000"/>
            <a:ext cx="3297954" cy="367188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Related to American poison ivy and poison </a:t>
            </a:r>
            <a:r>
              <a:rPr lang="en-US" sz="2000" dirty="0" smtClean="0"/>
              <a:t>sumac as well as mango and pistachio</a:t>
            </a:r>
          </a:p>
          <a:p>
            <a:r>
              <a:rPr lang="en-US" sz="2000" dirty="0" err="1" smtClean="0"/>
              <a:t>Anacardium</a:t>
            </a:r>
            <a:r>
              <a:rPr lang="en-US" sz="2000" dirty="0" smtClean="0"/>
              <a:t> “upward heart” refers to fruit</a:t>
            </a:r>
          </a:p>
          <a:p>
            <a:r>
              <a:rPr lang="en-US" sz="2000" dirty="0" smtClean="0"/>
              <a:t>Other names </a:t>
            </a:r>
            <a:r>
              <a:rPr lang="en-US" sz="2000" dirty="0" err="1" smtClean="0"/>
              <a:t>Tupi</a:t>
            </a:r>
            <a:r>
              <a:rPr lang="en-US" sz="2000" dirty="0" smtClean="0"/>
              <a:t> </a:t>
            </a:r>
            <a:r>
              <a:rPr lang="en-US" sz="2000" i="1" dirty="0" err="1" smtClean="0"/>
              <a:t>acaju</a:t>
            </a:r>
            <a:r>
              <a:rPr lang="en-US" sz="2000" i="1" dirty="0"/>
              <a:t> </a:t>
            </a:r>
            <a:r>
              <a:rPr lang="en-US" sz="2000" dirty="0" smtClean="0"/>
              <a:t>and Portuguese </a:t>
            </a:r>
            <a:r>
              <a:rPr lang="en-US" sz="2000" i="1" dirty="0" err="1" smtClean="0"/>
              <a:t>caju</a:t>
            </a:r>
            <a:r>
              <a:rPr lang="en-US" sz="2000" i="1" dirty="0"/>
              <a:t>, </a:t>
            </a:r>
            <a:r>
              <a:rPr lang="en-US" sz="2000" i="1" dirty="0" err="1" smtClean="0"/>
              <a:t>marañon</a:t>
            </a:r>
            <a:r>
              <a:rPr lang="en-US" sz="2000" i="1" dirty="0" smtClean="0"/>
              <a:t> </a:t>
            </a:r>
            <a:r>
              <a:rPr lang="en-US" sz="2000" dirty="0" smtClean="0"/>
              <a:t>in Spanish</a:t>
            </a:r>
            <a:endParaRPr lang="en-US" sz="2000" dirty="0" smtClean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>
          <a:xfrm>
            <a:off x="4495800" y="2209800"/>
            <a:ext cx="4392296" cy="4392296"/>
          </a:xfrm>
        </p:spPr>
      </p:pic>
    </p:spTree>
    <p:extLst>
      <p:ext uri="{BB962C8B-B14F-4D97-AF65-F5344CB8AC3E}">
        <p14:creationId xmlns:p14="http://schemas.microsoft.com/office/powerpoint/2010/main" val="488050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76400" y="228601"/>
            <a:ext cx="2514600" cy="762000"/>
          </a:xfrm>
        </p:spPr>
        <p:txBody>
          <a:bodyPr/>
          <a:lstStyle/>
          <a:p>
            <a:r>
              <a:rPr lang="en-US" sz="2800" dirty="0" smtClean="0"/>
              <a:t>Morphology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43400" y="446087"/>
            <a:ext cx="4495800" cy="5414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Large evergreen tree 10-14m tall irregul</a:t>
            </a:r>
            <a:r>
              <a:rPr lang="en-US" dirty="0" smtClean="0"/>
              <a:t>ar shaped trunk</a:t>
            </a:r>
          </a:p>
          <a:p>
            <a:r>
              <a:rPr lang="en-US" dirty="0" smtClean="0"/>
              <a:t>Flowers are in a panicle up to 26cm long, there are 5 acute slender petals mixed male, female, and both male and female</a:t>
            </a:r>
          </a:p>
          <a:p>
            <a:r>
              <a:rPr lang="en-US" dirty="0" smtClean="0"/>
              <a:t>The actual fruit is the nut or drupe cashew seed</a:t>
            </a:r>
            <a:r>
              <a:rPr lang="en-US" dirty="0"/>
              <a:t>, surrounded by a double </a:t>
            </a:r>
            <a:r>
              <a:rPr lang="en-US" dirty="0" smtClean="0"/>
              <a:t>shell, </a:t>
            </a:r>
            <a:r>
              <a:rPr lang="en-US" dirty="0"/>
              <a:t>green turns </a:t>
            </a:r>
            <a:r>
              <a:rPr lang="en-US" dirty="0" smtClean="0"/>
              <a:t>red</a:t>
            </a:r>
          </a:p>
          <a:p>
            <a:r>
              <a:rPr lang="en-US" dirty="0" smtClean="0"/>
              <a:t>Between shells is oil chemically related to </a:t>
            </a:r>
            <a:r>
              <a:rPr lang="en-US" dirty="0" err="1" smtClean="0"/>
              <a:t>urushiol</a:t>
            </a:r>
            <a:endParaRPr lang="en-US" dirty="0" smtClean="0"/>
          </a:p>
          <a:p>
            <a:r>
              <a:rPr lang="en-US" dirty="0" smtClean="0"/>
              <a:t>A second false fruit, </a:t>
            </a:r>
            <a:r>
              <a:rPr lang="en-US" dirty="0" err="1" smtClean="0"/>
              <a:t>pseudocarp</a:t>
            </a:r>
            <a:r>
              <a:rPr lang="en-US" dirty="0" smtClean="0"/>
              <a:t>, known as the cashew apple is developed from the swollen stem; yellow, orange or red 5-11cm long </a:t>
            </a:r>
          </a:p>
          <a:p>
            <a:r>
              <a:rPr lang="en-US" dirty="0" smtClean="0"/>
              <a:t>The cashew apple is edible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038600"/>
            <a:ext cx="3505200" cy="2628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51" y="1295400"/>
            <a:ext cx="2133898" cy="320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897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457201"/>
            <a:ext cx="7123080" cy="685800"/>
          </a:xfrm>
        </p:spPr>
        <p:txBody>
          <a:bodyPr/>
          <a:lstStyle/>
          <a:p>
            <a:r>
              <a:rPr lang="en-US" dirty="0" smtClean="0"/>
              <a:t>Geography of Cultivation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4343400"/>
            <a:ext cx="7220158" cy="2209800"/>
          </a:xfrm>
        </p:spPr>
        <p:txBody>
          <a:bodyPr>
            <a:noAutofit/>
          </a:bodyPr>
          <a:lstStyle/>
          <a:p>
            <a:r>
              <a:rPr lang="en-US" sz="1800" dirty="0" smtClean="0"/>
              <a:t>Native to Northeast Brazil</a:t>
            </a:r>
          </a:p>
          <a:p>
            <a:r>
              <a:rPr lang="en-US" sz="1800" dirty="0" smtClean="0"/>
              <a:t>16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</a:t>
            </a:r>
            <a:r>
              <a:rPr lang="en-US" sz="1800" dirty="0" smtClean="0"/>
              <a:t>century </a:t>
            </a:r>
            <a:r>
              <a:rPr lang="en-US" sz="1800" dirty="0" smtClean="0"/>
              <a:t>Portuguese </a:t>
            </a:r>
            <a:r>
              <a:rPr lang="en-US" sz="1800" dirty="0" smtClean="0"/>
              <a:t>traders </a:t>
            </a:r>
            <a:r>
              <a:rPr lang="en-US" sz="1800" dirty="0" smtClean="0"/>
              <a:t>introduced to Goa, India as soil retainer</a:t>
            </a:r>
          </a:p>
          <a:p>
            <a:r>
              <a:rPr lang="en-US" sz="1800" dirty="0" smtClean="0"/>
              <a:t>Spread to NE Asia, Africa, and near by islands</a:t>
            </a:r>
          </a:p>
          <a:p>
            <a:r>
              <a:rPr lang="en-US" sz="1800" dirty="0" smtClean="0"/>
              <a:t>Also grown in coastal US states</a:t>
            </a:r>
          </a:p>
          <a:p>
            <a:r>
              <a:rPr lang="en-US" sz="1800" dirty="0" smtClean="0"/>
              <a:t>Some areas cultivate apple while others</a:t>
            </a:r>
            <a:endParaRPr lang="en-US" sz="1800" dirty="0" smtClean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43000"/>
            <a:ext cx="7924800" cy="3092450"/>
          </a:xfrm>
        </p:spPr>
      </p:pic>
    </p:spTree>
    <p:extLst>
      <p:ext uri="{BB962C8B-B14F-4D97-AF65-F5344CB8AC3E}">
        <p14:creationId xmlns:p14="http://schemas.microsoft.com/office/powerpoint/2010/main" val="2824151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of cultivation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524001"/>
            <a:ext cx="3048001" cy="4337050"/>
          </a:xfrm>
        </p:spPr>
        <p:txBody>
          <a:bodyPr/>
          <a:lstStyle/>
          <a:p>
            <a:r>
              <a:rPr lang="en-US" dirty="0" smtClean="0"/>
              <a:t>Grown in subtropical and tropical climates</a:t>
            </a:r>
          </a:p>
          <a:p>
            <a:r>
              <a:rPr lang="en-US" dirty="0" smtClean="0"/>
              <a:t>Tolerates poor soil, drought, and salt air</a:t>
            </a:r>
          </a:p>
          <a:p>
            <a:r>
              <a:rPr lang="en-US" dirty="0" smtClean="0"/>
              <a:t>Prefers high humidity</a:t>
            </a:r>
            <a:endParaRPr lang="en-US" dirty="0" smtClean="0"/>
          </a:p>
          <a:p>
            <a:r>
              <a:rPr lang="en-US" dirty="0" smtClean="0"/>
              <a:t>3 years from planting to cultivation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524000"/>
            <a:ext cx="4450188" cy="4945703"/>
          </a:xfrm>
        </p:spPr>
      </p:pic>
    </p:spTree>
    <p:extLst>
      <p:ext uri="{BB962C8B-B14F-4D97-AF65-F5344CB8AC3E}">
        <p14:creationId xmlns:p14="http://schemas.microsoft.com/office/powerpoint/2010/main" val="1564067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1" y="381000"/>
            <a:ext cx="5105400" cy="838201"/>
          </a:xfrm>
        </p:spPr>
        <p:txBody>
          <a:bodyPr/>
          <a:lstStyle/>
          <a:p>
            <a:r>
              <a:rPr lang="en-US" dirty="0" smtClean="0"/>
              <a:t>Features of cultivation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52400" y="1066801"/>
            <a:ext cx="3352800" cy="533400"/>
          </a:xfrm>
        </p:spPr>
        <p:txBody>
          <a:bodyPr/>
          <a:lstStyle/>
          <a:p>
            <a:r>
              <a:rPr lang="en-US" dirty="0" smtClean="0"/>
              <a:t>Cashew nut (drupe)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52401" y="4419600"/>
            <a:ext cx="5105399" cy="20574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Fruits picked by hand or fall together</a:t>
            </a:r>
          </a:p>
          <a:p>
            <a:r>
              <a:rPr lang="en-US" dirty="0" smtClean="0"/>
              <a:t>Nuts are sun dried then roasted outdoors or in roasting cylinders</a:t>
            </a:r>
          </a:p>
          <a:p>
            <a:r>
              <a:rPr lang="en-US" dirty="0" smtClean="0"/>
              <a:t>Inner shells broken by hand heated again to remove skin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5181600" y="1143001"/>
            <a:ext cx="3657600" cy="533400"/>
          </a:xfrm>
        </p:spPr>
        <p:txBody>
          <a:bodyPr/>
          <a:lstStyle/>
          <a:p>
            <a:r>
              <a:rPr lang="en-US" dirty="0" smtClean="0"/>
              <a:t>         Cashew apple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867400" y="1828800"/>
            <a:ext cx="2819400" cy="4419601"/>
          </a:xfrm>
        </p:spPr>
        <p:txBody>
          <a:bodyPr>
            <a:normAutofit/>
          </a:bodyPr>
          <a:lstStyle/>
          <a:p>
            <a:r>
              <a:rPr lang="en-US" dirty="0" smtClean="0"/>
              <a:t>Fragile skin unsuitable to transport</a:t>
            </a:r>
          </a:p>
          <a:p>
            <a:r>
              <a:rPr lang="en-US" dirty="0" smtClean="0"/>
              <a:t>Perishable: yeast and fungi species</a:t>
            </a:r>
          </a:p>
          <a:p>
            <a:r>
              <a:rPr lang="en-US" dirty="0" smtClean="0"/>
              <a:t>Can be eaten raw</a:t>
            </a:r>
          </a:p>
          <a:p>
            <a:r>
              <a:rPr lang="en-US" dirty="0" smtClean="0"/>
              <a:t>Fruit pressure steamed before being candied or made into juice, jams, chutneys, and alcohol due to tannins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61159"/>
            <a:ext cx="4343400" cy="289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384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6087"/>
            <a:ext cx="3136692" cy="1185861"/>
          </a:xfrm>
        </p:spPr>
        <p:txBody>
          <a:bodyPr/>
          <a:lstStyle/>
          <a:p>
            <a:r>
              <a:rPr lang="en-US" u="sng" dirty="0" smtClean="0"/>
              <a:t>Nutrition and medical uses 1</a:t>
            </a:r>
            <a:br>
              <a:rPr lang="en-US" u="sng" dirty="0" smtClean="0"/>
            </a:br>
            <a:r>
              <a:rPr lang="en-US" u="sng" dirty="0" smtClean="0"/>
              <a:t>cashew nut &amp; tree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43400" y="914400"/>
            <a:ext cx="42672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Common snack food and used Indian, Thai, Chinese, Mozambique and other country cuisine</a:t>
            </a:r>
          </a:p>
          <a:p>
            <a:r>
              <a:rPr lang="en-US" dirty="0" smtClean="0"/>
              <a:t>Oil is topical antifungal, antiseptic. Kills worms</a:t>
            </a:r>
          </a:p>
          <a:p>
            <a:r>
              <a:rPr lang="en-US" dirty="0" smtClean="0"/>
              <a:t>Ground seeds </a:t>
            </a:r>
            <a:r>
              <a:rPr lang="en-US" dirty="0" err="1" smtClean="0"/>
              <a:t>antivenom</a:t>
            </a:r>
            <a:r>
              <a:rPr lang="en-US" dirty="0" smtClean="0"/>
              <a:t> for snake bites</a:t>
            </a:r>
          </a:p>
          <a:p>
            <a:r>
              <a:rPr lang="en-US" dirty="0" smtClean="0"/>
              <a:t>Cashew nutshell liquid treat tooth abscesses</a:t>
            </a:r>
          </a:p>
          <a:p>
            <a:r>
              <a:rPr lang="en-US" dirty="0" smtClean="0"/>
              <a:t>Bark soaked or boiled as antidiarrheal</a:t>
            </a:r>
          </a:p>
          <a:p>
            <a:r>
              <a:rPr lang="en-US" dirty="0" smtClean="0"/>
              <a:t>Gum used as varnish</a:t>
            </a:r>
          </a:p>
          <a:p>
            <a:r>
              <a:rPr lang="en-US" dirty="0" smtClean="0"/>
              <a:t>Wood used in construction</a:t>
            </a:r>
          </a:p>
          <a:p>
            <a:r>
              <a:rPr lang="en-US" dirty="0"/>
              <a:t>54% fats and oils</a:t>
            </a:r>
          </a:p>
          <a:p>
            <a:r>
              <a:rPr lang="en-US" dirty="0"/>
              <a:t>Rich in </a:t>
            </a:r>
            <a:r>
              <a:rPr lang="en-US" dirty="0" err="1"/>
              <a:t>Anacardic</a:t>
            </a:r>
            <a:r>
              <a:rPr lang="en-US" dirty="0"/>
              <a:t> acid</a:t>
            </a:r>
          </a:p>
          <a:p>
            <a:r>
              <a:rPr lang="en-US" dirty="0"/>
              <a:t>Rich in vitamin C and mineral salts treats premature aging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u="sng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70" y="1676400"/>
            <a:ext cx="3783330" cy="25222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41" y="4343400"/>
            <a:ext cx="3176588" cy="2407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460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087"/>
            <a:ext cx="3212892" cy="1185861"/>
          </a:xfrm>
        </p:spPr>
        <p:txBody>
          <a:bodyPr/>
          <a:lstStyle/>
          <a:p>
            <a:r>
              <a:rPr lang="en-US" u="sng" dirty="0" smtClean="0"/>
              <a:t>Nutrition and medical uses 2</a:t>
            </a:r>
            <a:br>
              <a:rPr lang="en-US" u="sng" dirty="0" smtClean="0"/>
            </a:br>
            <a:r>
              <a:rPr lang="en-US" u="sng" dirty="0" smtClean="0"/>
              <a:t>Cashew apple</a:t>
            </a:r>
            <a:endParaRPr lang="en-US" u="sng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52654" y="762000"/>
            <a:ext cx="4279869" cy="5562600"/>
          </a:xfrm>
        </p:spPr>
        <p:txBody>
          <a:bodyPr>
            <a:normAutofit/>
          </a:bodyPr>
          <a:lstStyle/>
          <a:p>
            <a:r>
              <a:rPr lang="en-US" dirty="0"/>
              <a:t>5x more vitamin C than </a:t>
            </a:r>
            <a:r>
              <a:rPr lang="en-US" dirty="0" smtClean="0"/>
              <a:t>orange</a:t>
            </a:r>
          </a:p>
          <a:p>
            <a:r>
              <a:rPr lang="en-US" dirty="0"/>
              <a:t>Digestive disorders</a:t>
            </a:r>
          </a:p>
          <a:p>
            <a:r>
              <a:rPr lang="en-US" dirty="0"/>
              <a:t>Fever reducer</a:t>
            </a:r>
          </a:p>
          <a:p>
            <a:r>
              <a:rPr lang="en-US" dirty="0"/>
              <a:t>Gargle for sore throat</a:t>
            </a:r>
          </a:p>
          <a:p>
            <a:r>
              <a:rPr lang="en-US" dirty="0"/>
              <a:t>In Brazil, relieve pains/ aches from neurasthenia &amp; arthritis</a:t>
            </a:r>
          </a:p>
          <a:p>
            <a:r>
              <a:rPr lang="en-US" dirty="0"/>
              <a:t>Stimulates brain and memory</a:t>
            </a:r>
          </a:p>
          <a:p>
            <a:r>
              <a:rPr lang="en-US" dirty="0"/>
              <a:t>Said to increase resistance to venereal diseases</a:t>
            </a:r>
          </a:p>
          <a:p>
            <a:r>
              <a:rPr lang="en-US" dirty="0"/>
              <a:t>Enhanced fat oxidation during exercise and endurance performance</a:t>
            </a:r>
          </a:p>
          <a:p>
            <a:r>
              <a:rPr lang="en-US" dirty="0" err="1"/>
              <a:t>Tikuna</a:t>
            </a:r>
            <a:r>
              <a:rPr lang="en-US" dirty="0"/>
              <a:t>: influenza, relieve warts, 3 antitumor </a:t>
            </a:r>
            <a:r>
              <a:rPr lang="en-US" dirty="0" smtClean="0"/>
              <a:t>compounds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7620000" y="1812925"/>
            <a:ext cx="381000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752600"/>
            <a:ext cx="2880360" cy="21602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" y="4126992"/>
            <a:ext cx="3048000" cy="252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120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err="1"/>
              <a:t>Cajueiro</a:t>
            </a:r>
            <a:r>
              <a:rPr lang="en-US" dirty="0"/>
              <a:t> de </a:t>
            </a:r>
            <a:r>
              <a:rPr lang="en-US" dirty="0" err="1"/>
              <a:t>Pirangi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476375"/>
            <a:ext cx="3471277" cy="2181225"/>
          </a:xfrm>
        </p:spPr>
        <p:txBody>
          <a:bodyPr/>
          <a:lstStyle/>
          <a:p>
            <a:r>
              <a:rPr lang="en-US" dirty="0" smtClean="0"/>
              <a:t>World’s largest </a:t>
            </a:r>
            <a:r>
              <a:rPr lang="en-US" dirty="0"/>
              <a:t>cashew tree  </a:t>
            </a:r>
            <a:r>
              <a:rPr lang="en-US" dirty="0" smtClean="0"/>
              <a:t>covers </a:t>
            </a:r>
            <a:r>
              <a:rPr lang="en-US" dirty="0" smtClean="0"/>
              <a:t>and area of 7,500 m² in Rio Grande do Norte, Brazil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657600"/>
            <a:ext cx="4229101" cy="28194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574" y="304800"/>
            <a:ext cx="3324225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561" y="3318034"/>
            <a:ext cx="3524250" cy="264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090950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173</TotalTime>
  <Words>487</Words>
  <Application>Microsoft Office PowerPoint</Application>
  <PresentationFormat>On-screen Show (4:3)</PresentationFormat>
  <Paragraphs>78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Summer</vt:lpstr>
      <vt:lpstr>Cashew  Ancardia Anacardiaceae occidentale</vt:lpstr>
      <vt:lpstr>Anacardiaceae occidentale</vt:lpstr>
      <vt:lpstr>Morphology</vt:lpstr>
      <vt:lpstr>Geography of Cultivation</vt:lpstr>
      <vt:lpstr>Features of cultivation</vt:lpstr>
      <vt:lpstr>Features of cultivation</vt:lpstr>
      <vt:lpstr>Nutrition and medical uses 1 cashew nut &amp; tree</vt:lpstr>
      <vt:lpstr>Nutrition and medical uses 2 Cashew apple</vt:lpstr>
      <vt:lpstr> Cajueiro de Pirangi </vt:lpstr>
      <vt:lpstr>References</vt:lpstr>
      <vt:lpstr>References 2</vt:lpstr>
    </vt:vector>
  </TitlesOfParts>
  <Company>Minot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Cashew  Anacardiaceae occidentale</dc:title>
  <dc:creator>Library-1</dc:creator>
  <cp:lastModifiedBy>Library-1</cp:lastModifiedBy>
  <cp:revision>20</cp:revision>
  <dcterms:created xsi:type="dcterms:W3CDTF">2013-04-06T18:43:19Z</dcterms:created>
  <dcterms:modified xsi:type="dcterms:W3CDTF">2013-04-09T03:53:12Z</dcterms:modified>
</cp:coreProperties>
</file>