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65" r:id="rId6"/>
    <p:sldId id="258" r:id="rId7"/>
    <p:sldId id="260" r:id="rId8"/>
    <p:sldId id="259" r:id="rId9"/>
    <p:sldId id="266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7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6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7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0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0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0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5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4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5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F2F79-6D2C-4059-AA25-2F99E4795F6A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ACA30-FEEE-49DE-B837-E0AFD37DC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5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togardenadvice.com/vegetables/grow_asparagus.html" TargetMode="External"/><Relationship Id="rId2" Type="http://schemas.openxmlformats.org/officeDocument/2006/relationships/hyperlink" Target="http://en.wikipedia.org/wiki/Asparagu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utrition.indobase.com/articles/asparagus-nutrition.php" TargetMode="External"/><Relationship Id="rId5" Type="http://schemas.openxmlformats.org/officeDocument/2006/relationships/hyperlink" Target="http://plants.usda.gov/java/ClassificationServlet?source=display&amp;classid=ASPAR" TargetMode="External"/><Relationship Id="rId4" Type="http://schemas.openxmlformats.org/officeDocument/2006/relationships/hyperlink" Target="http://nutritiondata.self.com/facts/vegetables-and-vegetable-products/2316/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</a:rPr>
              <a:t>Asparagus</a:t>
            </a:r>
            <a:endParaRPr 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http://en.wikipedia.org/wiki/Asparagus#Medicinal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http://www.howtogardenadvice.com/vegetables/grow_asparagus.html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http://nutritiondata.self.com/facts/vegetables-and-vegetable-products/2316/2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http://plants.usda.gov/java/ClassificationServlet?source=display&amp;classid=ASPAR</a:t>
            </a:r>
            <a:endParaRPr lang="en-US" dirty="0" smtClean="0"/>
          </a:p>
          <a:p>
            <a:r>
              <a:rPr lang="en-US" dirty="0">
                <a:hlinkClick r:id="rId6"/>
              </a:rPr>
              <a:t>http://nutrition.indobase.com/articles/asparagus-nutrition.php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Kingdom:</a:t>
            </a:r>
            <a:r>
              <a:rPr lang="en-US" dirty="0"/>
              <a:t>  Plantae – </a:t>
            </a:r>
            <a:r>
              <a:rPr lang="en-US" dirty="0" smtClean="0"/>
              <a:t>Plants</a:t>
            </a:r>
          </a:p>
          <a:p>
            <a:pPr marL="0" indent="0">
              <a:buNone/>
            </a:pPr>
            <a:r>
              <a:rPr lang="en-US" dirty="0" smtClean="0"/>
              <a:t>Subkingdom:</a:t>
            </a:r>
            <a:r>
              <a:rPr lang="en-US" dirty="0"/>
              <a:t>  </a:t>
            </a:r>
            <a:r>
              <a:rPr lang="en-US" u="sng" dirty="0" err="1"/>
              <a:t>Tracheobionta</a:t>
            </a:r>
            <a:r>
              <a:rPr lang="en-US" dirty="0"/>
              <a:t> – Vascular </a:t>
            </a:r>
            <a:r>
              <a:rPr lang="en-US" dirty="0" smtClean="0"/>
              <a:t>plants</a:t>
            </a:r>
          </a:p>
          <a:p>
            <a:pPr marL="0" indent="0">
              <a:buNone/>
            </a:pPr>
            <a:r>
              <a:rPr lang="en-US" dirty="0" err="1" smtClean="0"/>
              <a:t>Superdivision</a:t>
            </a:r>
            <a:r>
              <a:rPr lang="en-US" dirty="0" smtClean="0"/>
              <a:t>:</a:t>
            </a:r>
            <a:r>
              <a:rPr lang="en-US" dirty="0"/>
              <a:t>  </a:t>
            </a:r>
            <a:r>
              <a:rPr lang="en-US" u="sng" dirty="0" err="1" smtClean="0"/>
              <a:t>Spermatophyta</a:t>
            </a:r>
            <a:r>
              <a:rPr lang="en-US" dirty="0" smtClean="0"/>
              <a:t> – </a:t>
            </a:r>
            <a:r>
              <a:rPr lang="en-US" dirty="0"/>
              <a:t>Seed </a:t>
            </a:r>
            <a:r>
              <a:rPr lang="en-US" dirty="0" smtClean="0"/>
              <a:t>plants</a:t>
            </a:r>
          </a:p>
          <a:p>
            <a:pPr marL="0" indent="0">
              <a:buNone/>
            </a:pPr>
            <a:r>
              <a:rPr lang="en-US" dirty="0" smtClean="0"/>
              <a:t>Division:</a:t>
            </a:r>
            <a:r>
              <a:rPr lang="en-US" dirty="0"/>
              <a:t>  </a:t>
            </a:r>
            <a:r>
              <a:rPr lang="en-US" u="sng" dirty="0" err="1"/>
              <a:t>Magnoliophyta</a:t>
            </a:r>
            <a:r>
              <a:rPr lang="en-US" dirty="0"/>
              <a:t> – Flowering </a:t>
            </a:r>
            <a:r>
              <a:rPr lang="en-US" dirty="0" smtClean="0"/>
              <a:t>plants</a:t>
            </a:r>
          </a:p>
          <a:p>
            <a:pPr marL="0" indent="0">
              <a:buNone/>
            </a:pPr>
            <a:r>
              <a:rPr lang="en-US" dirty="0" smtClean="0"/>
              <a:t>Class:</a:t>
            </a:r>
            <a:r>
              <a:rPr lang="en-US" dirty="0"/>
              <a:t>  </a:t>
            </a:r>
            <a:r>
              <a:rPr lang="en-US" u="sng" dirty="0" err="1"/>
              <a:t>Liliopsida</a:t>
            </a:r>
            <a:r>
              <a:rPr lang="en-US" dirty="0"/>
              <a:t> – </a:t>
            </a:r>
            <a:r>
              <a:rPr lang="en-US" dirty="0" smtClean="0"/>
              <a:t>Monocotyledons</a:t>
            </a:r>
          </a:p>
          <a:p>
            <a:pPr marL="0" indent="0">
              <a:buNone/>
            </a:pPr>
            <a:r>
              <a:rPr lang="en-US" dirty="0" smtClean="0"/>
              <a:t>Subclass:</a:t>
            </a:r>
            <a:r>
              <a:rPr lang="en-US" dirty="0"/>
              <a:t>  </a:t>
            </a:r>
            <a:r>
              <a:rPr lang="en-US" u="sng" dirty="0" err="1" smtClean="0"/>
              <a:t>Liliidae</a:t>
            </a:r>
            <a:endParaRPr lang="en-US" u="sng" dirty="0" smtClean="0"/>
          </a:p>
          <a:p>
            <a:pPr marL="0" indent="0">
              <a:buNone/>
            </a:pPr>
            <a:r>
              <a:rPr lang="en-US" dirty="0" smtClean="0"/>
              <a:t>Order:</a:t>
            </a:r>
            <a:r>
              <a:rPr lang="en-US" dirty="0"/>
              <a:t>  </a:t>
            </a:r>
            <a:r>
              <a:rPr lang="en-US" u="sng" dirty="0" err="1" smtClean="0"/>
              <a:t>Liliales</a:t>
            </a:r>
            <a:endParaRPr lang="en-US" u="sng" dirty="0" smtClean="0"/>
          </a:p>
          <a:p>
            <a:pPr marL="0" indent="0">
              <a:buNone/>
            </a:pPr>
            <a:r>
              <a:rPr lang="en-US" dirty="0" smtClean="0"/>
              <a:t>Family:</a:t>
            </a:r>
            <a:r>
              <a:rPr lang="en-US" dirty="0"/>
              <a:t>  </a:t>
            </a:r>
            <a:r>
              <a:rPr lang="en-US" u="sng" dirty="0" err="1"/>
              <a:t>Liliaceae</a:t>
            </a:r>
            <a:r>
              <a:rPr lang="en-US" dirty="0"/>
              <a:t> – Lily </a:t>
            </a:r>
            <a:r>
              <a:rPr lang="en-US" dirty="0" smtClean="0"/>
              <a:t>family</a:t>
            </a:r>
          </a:p>
          <a:p>
            <a:pPr marL="0" indent="0">
              <a:buNone/>
            </a:pPr>
            <a:r>
              <a:rPr lang="en-US" dirty="0" smtClean="0"/>
              <a:t>Genus:</a:t>
            </a:r>
            <a:r>
              <a:rPr lang="en-US" dirty="0"/>
              <a:t>  </a:t>
            </a:r>
            <a:r>
              <a:rPr lang="en-US" i="1" u="sng" dirty="0"/>
              <a:t>Asparagus</a:t>
            </a:r>
            <a:r>
              <a:rPr lang="en-US" u="sng" dirty="0"/>
              <a:t> L.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Species: </a:t>
            </a:r>
            <a:r>
              <a:rPr lang="en-US" b="1" i="1" dirty="0"/>
              <a:t>A. </a:t>
            </a:r>
            <a:r>
              <a:rPr lang="en-US" b="1" i="1" dirty="0" err="1"/>
              <a:t>officinalis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75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Asparagus is grown around the world with the top producers being China followed by Peru, and Germany </a:t>
            </a:r>
          </a:p>
          <a:p>
            <a:endParaRPr lang="en-US" dirty="0"/>
          </a:p>
          <a:p>
            <a:r>
              <a:rPr lang="en-US" dirty="0" smtClean="0"/>
              <a:t>The plant is indigenous to the Western coasts of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70368" cy="1143000"/>
          </a:xfrm>
        </p:spPr>
        <p:txBody>
          <a:bodyPr/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04" y="1295400"/>
            <a:ext cx="5034396" cy="5431924"/>
          </a:xfrm>
        </p:spPr>
        <p:txBody>
          <a:bodyPr>
            <a:normAutofit/>
          </a:bodyPr>
          <a:lstStyle/>
          <a:p>
            <a:r>
              <a:rPr lang="en-US" dirty="0" smtClean="0"/>
              <a:t>Herbaceous perennial plant can grow 2-7</a:t>
            </a:r>
            <a:r>
              <a:rPr lang="en-US" dirty="0"/>
              <a:t> </a:t>
            </a:r>
            <a:r>
              <a:rPr lang="en-US" dirty="0" smtClean="0"/>
              <a:t>feet tall</a:t>
            </a:r>
          </a:p>
          <a:p>
            <a:r>
              <a:rPr lang="en-US" dirty="0" smtClean="0"/>
              <a:t>Flowers are bell shaped with six </a:t>
            </a:r>
            <a:r>
              <a:rPr lang="en-US" dirty="0" err="1" smtClean="0"/>
              <a:t>tepal</a:t>
            </a:r>
            <a:r>
              <a:rPr lang="en-US" dirty="0" smtClean="0"/>
              <a:t> fused together at the base</a:t>
            </a:r>
          </a:p>
          <a:p>
            <a:r>
              <a:rPr lang="en-US" dirty="0" smtClean="0"/>
              <a:t>“leaves” are needle-like cladodes (modified stems) </a:t>
            </a:r>
          </a:p>
          <a:p>
            <a:r>
              <a:rPr lang="en-US" dirty="0" smtClean="0"/>
              <a:t>Roots system is adventitious</a:t>
            </a:r>
          </a:p>
          <a:p>
            <a:r>
              <a:rPr lang="en-US" dirty="0" smtClean="0"/>
              <a:t>Fruit </a:t>
            </a:r>
            <a:r>
              <a:rPr lang="en-US" dirty="0"/>
              <a:t>is a small red berry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6563"/>
            <a:ext cx="4114800" cy="655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0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Berries and 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2743200"/>
            <a:ext cx="61912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2.bp.blogspot.com/-bYHcD18mWUA/TiM81c8z8BI/AAAAAAAABRY/BNXAH6aJDPk/s1600/asparagus%2Bflowers%2B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143000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02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</a:t>
            </a:r>
            <a:r>
              <a:rPr lang="en-US" b="1" dirty="0" smtClean="0"/>
              <a:t>ultivation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1" y="1066800"/>
            <a:ext cx="5181600" cy="5486400"/>
          </a:xfrm>
          <a:solidFill>
            <a:schemeClr val="accent3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Climate: </a:t>
            </a:r>
            <a:r>
              <a:rPr lang="en-US" dirty="0" smtClean="0"/>
              <a:t>grows well in mild to cold climates and withstands frost</a:t>
            </a:r>
          </a:p>
          <a:p>
            <a:pPr marL="0" indent="0">
              <a:buNone/>
            </a:pPr>
            <a:r>
              <a:rPr lang="en-US" b="1" dirty="0" smtClean="0"/>
              <a:t>Location: </a:t>
            </a:r>
            <a:r>
              <a:rPr lang="en-US" dirty="0" smtClean="0"/>
              <a:t>Needs full sun to grow</a:t>
            </a:r>
          </a:p>
          <a:p>
            <a:pPr marL="0" indent="0">
              <a:buNone/>
            </a:pPr>
            <a:r>
              <a:rPr lang="en-US" b="1" dirty="0" smtClean="0"/>
              <a:t>Soil: </a:t>
            </a:r>
            <a:r>
              <a:rPr lang="en-US" dirty="0" smtClean="0"/>
              <a:t>Well drained, sandy with a pH of 6.5-7.0</a:t>
            </a:r>
          </a:p>
          <a:p>
            <a:pPr marL="0" indent="0">
              <a:buNone/>
            </a:pPr>
            <a:r>
              <a:rPr lang="en-US" b="1" dirty="0" smtClean="0"/>
              <a:t>Planting: </a:t>
            </a:r>
            <a:r>
              <a:rPr lang="en-US" dirty="0" smtClean="0"/>
              <a:t>dig trenches </a:t>
            </a:r>
            <a:r>
              <a:rPr lang="en-US" dirty="0"/>
              <a:t>10” wide, 8” </a:t>
            </a:r>
            <a:r>
              <a:rPr lang="en-US" dirty="0" smtClean="0"/>
              <a:t>deep</a:t>
            </a:r>
          </a:p>
          <a:p>
            <a:pPr marL="0" indent="0">
              <a:buNone/>
            </a:pPr>
            <a:r>
              <a:rPr lang="en-US" b="1" dirty="0" smtClean="0"/>
              <a:t>Harvesting: </a:t>
            </a:r>
            <a:r>
              <a:rPr lang="en-US" dirty="0" smtClean="0"/>
              <a:t>Harvest in early spring starting after the third year. Harvest by cutting just below the soil level making sure not to damage new shoots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03238"/>
            <a:ext cx="3352800" cy="1630362"/>
          </a:xfrm>
        </p:spPr>
        <p:txBody>
          <a:bodyPr>
            <a:norm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Plant Uses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06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It’s served in a number of ways around the world, typically as an appetizer</a:t>
            </a:r>
            <a:r>
              <a:rPr lang="en-US" u="sng" baseline="30000" dirty="0" smtClean="0"/>
              <a:t> </a:t>
            </a:r>
            <a:r>
              <a:rPr lang="en-US" dirty="0" smtClean="0"/>
              <a:t>or vegetable side dish. It’s also commonly used in stir-fry.</a:t>
            </a:r>
            <a:endParaRPr lang="en-US" b="1" dirty="0" smtClean="0"/>
          </a:p>
          <a:p>
            <a:r>
              <a:rPr lang="en-US" dirty="0" smtClean="0"/>
              <a:t>The amino acid asparagine gets </a:t>
            </a:r>
            <a:r>
              <a:rPr lang="en-US" dirty="0" smtClean="0"/>
              <a:t>its </a:t>
            </a:r>
            <a:r>
              <a:rPr lang="en-US" dirty="0" smtClean="0"/>
              <a:t>name from asparagus </a:t>
            </a:r>
            <a:r>
              <a:rPr lang="en-US" dirty="0" smtClean="0"/>
              <a:t>because </a:t>
            </a:r>
            <a:r>
              <a:rPr lang="en-US" dirty="0" smtClean="0"/>
              <a:t>the plants contain </a:t>
            </a:r>
            <a:r>
              <a:rPr lang="en-US" dirty="0" smtClean="0"/>
              <a:t>high amounts of the amino acid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/>
              <a:t> </a:t>
            </a:r>
            <a:r>
              <a:rPr lang="en-US" dirty="0" smtClean="0"/>
              <a:t>This food is very low in cholesterol and sodium, and it contains high levels of vitamins and minerals.</a:t>
            </a:r>
            <a:br>
              <a:rPr lang="en-US" dirty="0" smtClean="0"/>
            </a:b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45027"/>
            <a:ext cx="2997200" cy="22479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7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35" y="1537855"/>
            <a:ext cx="4335911" cy="3858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Serving Size = 1 Cup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35" y="5521470"/>
            <a:ext cx="4128034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1537855"/>
            <a:ext cx="465772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921" y="1537855"/>
            <a:ext cx="4340225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35" y="5536768"/>
            <a:ext cx="413385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9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305800" cy="55165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Fights Diseases like cancer and Alzheimer's</a:t>
            </a:r>
            <a:r>
              <a:rPr lang="en-US" dirty="0" smtClean="0"/>
              <a:t>: antioxidant called </a:t>
            </a:r>
            <a:r>
              <a:rPr lang="en-US" dirty="0"/>
              <a:t>glutathione (</a:t>
            </a:r>
            <a:r>
              <a:rPr lang="en-US" dirty="0" smtClean="0"/>
              <a:t>GSH)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Relieves Arthritis:</a:t>
            </a:r>
            <a:r>
              <a:rPr lang="en-US" dirty="0" smtClean="0"/>
              <a:t> contains a phytochemical</a:t>
            </a:r>
            <a:r>
              <a:rPr lang="en-US" dirty="0"/>
              <a:t>, which produces anti-inflammatory </a:t>
            </a:r>
            <a:r>
              <a:rPr lang="en-US" dirty="0" smtClean="0"/>
              <a:t>effects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Diabetes: </a:t>
            </a:r>
            <a:r>
              <a:rPr lang="en-US" dirty="0" smtClean="0"/>
              <a:t>has </a:t>
            </a:r>
            <a:r>
              <a:rPr lang="en-US" dirty="0"/>
              <a:t>minerals that are essential for controlling blood sugar </a:t>
            </a:r>
            <a:endParaRPr lang="en-US" dirty="0" smtClean="0"/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Prevents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Birth Defects:</a:t>
            </a:r>
            <a:r>
              <a:rPr lang="en-US" dirty="0" smtClean="0"/>
              <a:t> foliate help protect against neural tube defects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Maintains Digestive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system: </a:t>
            </a:r>
            <a:r>
              <a:rPr lang="en-US" dirty="0" smtClean="0"/>
              <a:t>contains </a:t>
            </a:r>
            <a:r>
              <a:rPr lang="en-US" dirty="0"/>
              <a:t>inulin, which feeds natural bacteria living </a:t>
            </a:r>
            <a:r>
              <a:rPr lang="en-US" dirty="0" smtClean="0"/>
              <a:t>in the intestine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433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253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Asparagus</vt:lpstr>
      <vt:lpstr>Classification</vt:lpstr>
      <vt:lpstr>Location</vt:lpstr>
      <vt:lpstr>Morphology </vt:lpstr>
      <vt:lpstr>Berries and Flowers</vt:lpstr>
      <vt:lpstr>Cultivation</vt:lpstr>
      <vt:lpstr> Plant Uses</vt:lpstr>
      <vt:lpstr>Serving Size = 1 Cup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Asparagus</dc:title>
  <dc:creator>Allys</dc:creator>
  <cp:lastModifiedBy>Allys</cp:lastModifiedBy>
  <cp:revision>23</cp:revision>
  <dcterms:created xsi:type="dcterms:W3CDTF">2013-01-11T12:15:41Z</dcterms:created>
  <dcterms:modified xsi:type="dcterms:W3CDTF">2013-04-10T13:36:36Z</dcterms:modified>
</cp:coreProperties>
</file>