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4605-4359-4907-95D5-079C8AC7587E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4605-4359-4907-95D5-079C8AC7587E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4605-4359-4907-95D5-079C8AC7587E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4605-4359-4907-95D5-079C8AC7587E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4605-4359-4907-95D5-079C8AC7587E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4605-4359-4907-95D5-079C8AC7587E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4605-4359-4907-95D5-079C8AC7587E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4605-4359-4907-95D5-079C8AC7587E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4605-4359-4907-95D5-079C8AC7587E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4605-4359-4907-95D5-079C8AC7587E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4605-4359-4907-95D5-079C8AC7587E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584605-4359-4907-95D5-079C8AC7587E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Vitamin_A" TargetMode="External"/><Relationship Id="rId13" Type="http://schemas.openxmlformats.org/officeDocument/2006/relationships/hyperlink" Target="http://en.wikipedia.org/wiki/Vitamin_B6" TargetMode="External"/><Relationship Id="rId18" Type="http://schemas.openxmlformats.org/officeDocument/2006/relationships/hyperlink" Target="http://en.wikipedia.org/wiki/Iron" TargetMode="External"/><Relationship Id="rId3" Type="http://schemas.openxmlformats.org/officeDocument/2006/relationships/hyperlink" Target="http://en.wikipedia.org/wiki/Carbohydrate" TargetMode="External"/><Relationship Id="rId21" Type="http://schemas.openxmlformats.org/officeDocument/2006/relationships/hyperlink" Target="http://en.wikipedia.org/wiki/Phosphorus" TargetMode="External"/><Relationship Id="rId7" Type="http://schemas.openxmlformats.org/officeDocument/2006/relationships/hyperlink" Target="http://en.wikipedia.org/wiki/Protein_(nutrient)" TargetMode="External"/><Relationship Id="rId12" Type="http://schemas.openxmlformats.org/officeDocument/2006/relationships/hyperlink" Target="http://en.wikipedia.org/wiki/Pantothenic_acid" TargetMode="External"/><Relationship Id="rId17" Type="http://schemas.openxmlformats.org/officeDocument/2006/relationships/hyperlink" Target="http://en.wikipedia.org/wiki/Calcium" TargetMode="External"/><Relationship Id="rId25" Type="http://schemas.openxmlformats.org/officeDocument/2006/relationships/hyperlink" Target="http://www.nal.usda.gov/fnic/foodcomp/search/" TargetMode="External"/><Relationship Id="rId2" Type="http://schemas.openxmlformats.org/officeDocument/2006/relationships/hyperlink" Target="http://en.wikipedia.org/wiki/Food_energy" TargetMode="External"/><Relationship Id="rId16" Type="http://schemas.openxmlformats.org/officeDocument/2006/relationships/hyperlink" Target="http://en.wikipedia.org/wiki/Vitamin_C" TargetMode="External"/><Relationship Id="rId20" Type="http://schemas.openxmlformats.org/officeDocument/2006/relationships/hyperlink" Target="http://en.wikipedia.org/wiki/Manganes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at" TargetMode="External"/><Relationship Id="rId11" Type="http://schemas.openxmlformats.org/officeDocument/2006/relationships/hyperlink" Target="http://en.wikipedia.org/wiki/Niacin" TargetMode="External"/><Relationship Id="rId24" Type="http://schemas.openxmlformats.org/officeDocument/2006/relationships/hyperlink" Target="http://en.wikipedia.org/wiki/Dietary_Reference_Intake" TargetMode="External"/><Relationship Id="rId5" Type="http://schemas.openxmlformats.org/officeDocument/2006/relationships/hyperlink" Target="http://en.wikipedia.org/wiki/Dietary_fiber" TargetMode="External"/><Relationship Id="rId15" Type="http://schemas.openxmlformats.org/officeDocument/2006/relationships/hyperlink" Target="http://en.wikipedia.org/wiki/Choline" TargetMode="External"/><Relationship Id="rId23" Type="http://schemas.openxmlformats.org/officeDocument/2006/relationships/hyperlink" Target="http://en.wikipedia.org/wiki/Zinc" TargetMode="External"/><Relationship Id="rId10" Type="http://schemas.openxmlformats.org/officeDocument/2006/relationships/hyperlink" Target="http://en.wikipedia.org/wiki/Riboflavin" TargetMode="External"/><Relationship Id="rId19" Type="http://schemas.openxmlformats.org/officeDocument/2006/relationships/hyperlink" Target="http://en.wikipedia.org/wiki/Magnesium_in_biology" TargetMode="External"/><Relationship Id="rId4" Type="http://schemas.openxmlformats.org/officeDocument/2006/relationships/hyperlink" Target="http://en.wikipedia.org/wiki/Sugar" TargetMode="External"/><Relationship Id="rId9" Type="http://schemas.openxmlformats.org/officeDocument/2006/relationships/hyperlink" Target="http://en.wikipedia.org/wiki/Thiamine" TargetMode="External"/><Relationship Id="rId14" Type="http://schemas.openxmlformats.org/officeDocument/2006/relationships/hyperlink" Target="http://en.wikipedia.org/wiki/Folate" TargetMode="External"/><Relationship Id="rId22" Type="http://schemas.openxmlformats.org/officeDocument/2006/relationships/hyperlink" Target="http://en.wikipedia.org/wiki/Potassiu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Banana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Genus: Musa</a:t>
            </a:r>
          </a:p>
          <a:p>
            <a:r>
              <a:rPr lang="en-US" dirty="0" smtClean="0"/>
              <a:t>Family: </a:t>
            </a:r>
            <a:r>
              <a:rPr lang="en-US" dirty="0" err="1" smtClean="0"/>
              <a:t>Musaceae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51292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http://en.wikipedia.org/wiki/Banana</a:t>
            </a:r>
            <a:endParaRPr lang="en-US" dirty="0"/>
          </a:p>
        </p:txBody>
      </p:sp>
      <p:pic>
        <p:nvPicPr>
          <p:cNvPr id="3074" name="Picture 2" descr="C:\Users\Library-1\AppData\Local\Microsoft\Windows\Temporary Internet Files\Content.IE5\U1HD249S\MC90028611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9444" y="2819400"/>
            <a:ext cx="1429969" cy="1505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89868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Musa </a:t>
            </a:r>
            <a:r>
              <a:rPr lang="en-US" dirty="0" err="1" smtClean="0"/>
              <a:t>acuminata</a:t>
            </a:r>
            <a:r>
              <a:rPr lang="en-US" dirty="0" smtClean="0"/>
              <a:t> – Bananas</a:t>
            </a:r>
          </a:p>
          <a:p>
            <a:pPr lvl="1"/>
            <a:r>
              <a:rPr lang="en-US" dirty="0" smtClean="0"/>
              <a:t>Edible fruits</a:t>
            </a:r>
          </a:p>
          <a:p>
            <a:r>
              <a:rPr lang="en-US" dirty="0" smtClean="0"/>
              <a:t>Musa </a:t>
            </a:r>
            <a:r>
              <a:rPr lang="en-US" dirty="0" err="1"/>
              <a:t>b</a:t>
            </a:r>
            <a:r>
              <a:rPr lang="en-US" dirty="0" err="1" smtClean="0"/>
              <a:t>albisiana</a:t>
            </a:r>
            <a:r>
              <a:rPr lang="en-US" dirty="0" smtClean="0"/>
              <a:t> – Plantains</a:t>
            </a:r>
          </a:p>
          <a:p>
            <a:pPr lvl="1"/>
            <a:r>
              <a:rPr lang="en-US" dirty="0" smtClean="0"/>
              <a:t>cooking</a:t>
            </a:r>
          </a:p>
          <a:p>
            <a:r>
              <a:rPr lang="en-US" dirty="0" smtClean="0"/>
              <a:t>Musa </a:t>
            </a:r>
            <a:r>
              <a:rPr lang="en-US" dirty="0" err="1" smtClean="0"/>
              <a:t>paradisiaca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346995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History of Cultivation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Papua New Guinea, SE Asia – 5000 BC, and possibly 8000 BC</a:t>
            </a:r>
          </a:p>
          <a:p>
            <a:r>
              <a:rPr lang="en-US" dirty="0" smtClean="0"/>
              <a:t>Cameroon in Africa – 100 AD, Madagascar 400 AD</a:t>
            </a:r>
          </a:p>
          <a:p>
            <a:r>
              <a:rPr lang="en-US" dirty="0" smtClean="0"/>
              <a:t>Middle East – 900 AD (Spread of Islam)</a:t>
            </a:r>
          </a:p>
          <a:p>
            <a:pPr lvl="1"/>
            <a:r>
              <a:rPr lang="en-US" dirty="0" smtClean="0"/>
              <a:t>Consumption increased during Ramadan</a:t>
            </a:r>
          </a:p>
          <a:p>
            <a:r>
              <a:rPr lang="en-US" dirty="0" smtClean="0"/>
              <a:t>Americas in 1600 from the Portuguese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581500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Wild Bananas contained large seeds and were primarily of trisomy origin.(</a:t>
            </a:r>
            <a:r>
              <a:rPr lang="en-US" dirty="0" err="1" smtClean="0"/>
              <a:t>Parthenocarpic</a:t>
            </a:r>
            <a:r>
              <a:rPr lang="en-US" dirty="0" smtClean="0"/>
              <a:t> now)</a:t>
            </a:r>
          </a:p>
          <a:p>
            <a:r>
              <a:rPr lang="en-US" dirty="0" smtClean="0"/>
              <a:t>The plant produces 2 shoots at a time</a:t>
            </a:r>
          </a:p>
          <a:p>
            <a:pPr lvl="1"/>
            <a:r>
              <a:rPr lang="en-US" dirty="0" smtClean="0"/>
              <a:t>A large shoot for immediate fruiting</a:t>
            </a:r>
          </a:p>
          <a:p>
            <a:pPr lvl="1"/>
            <a:r>
              <a:rPr lang="en-US" dirty="0" smtClean="0"/>
              <a:t>A “sucker” for 6-8 months later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143608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plantations in tropical areas are the major producers of bananas (Dole, Del Monte, Chiquita)</a:t>
            </a:r>
          </a:p>
          <a:p>
            <a:r>
              <a:rPr lang="en-US" dirty="0" smtClean="0"/>
              <a:t>Life of a plantation is 25 years or more</a:t>
            </a:r>
          </a:p>
          <a:p>
            <a:r>
              <a:rPr lang="en-US" dirty="0" smtClean="0"/>
              <a:t>Transplanting of corms and “sucker” needed for propagation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14865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 10</a:t>
            </a:r>
            <a:br>
              <a:rPr lang="en-US" dirty="0" smtClean="0"/>
            </a:br>
            <a:r>
              <a:rPr lang="en-US" sz="3600" dirty="0" smtClean="0"/>
              <a:t>(In Metric Tons)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1800" dirty="0" smtClean="0"/>
              <a:t>India – 29.8</a:t>
            </a:r>
          </a:p>
          <a:p>
            <a:pPr>
              <a:buFont typeface="+mj-lt"/>
              <a:buAutoNum type="arabicPeriod"/>
            </a:pPr>
            <a:r>
              <a:rPr lang="en-US" sz="1800" dirty="0" smtClean="0"/>
              <a:t>China – 9.9</a:t>
            </a:r>
          </a:p>
          <a:p>
            <a:pPr>
              <a:buFont typeface="+mj-lt"/>
              <a:buAutoNum type="arabicPeriod"/>
            </a:pPr>
            <a:r>
              <a:rPr lang="en-US" sz="1800" dirty="0" smtClean="0"/>
              <a:t>Philippines – 9.1</a:t>
            </a:r>
          </a:p>
          <a:p>
            <a:pPr>
              <a:buFont typeface="+mj-lt"/>
              <a:buAutoNum type="arabicPeriod"/>
            </a:pPr>
            <a:r>
              <a:rPr lang="en-US" sz="1800" dirty="0" smtClean="0"/>
              <a:t>Ecuador – 7.9</a:t>
            </a:r>
          </a:p>
          <a:p>
            <a:pPr>
              <a:buFont typeface="+mj-lt"/>
              <a:buAutoNum type="arabicPeriod"/>
            </a:pPr>
            <a:r>
              <a:rPr lang="en-US" sz="1800" dirty="0" smtClean="0"/>
              <a:t>Brazil – 7.0</a:t>
            </a:r>
          </a:p>
          <a:p>
            <a:pPr>
              <a:buFont typeface="+mj-lt"/>
              <a:buAutoNum type="arabicPeriod"/>
            </a:pPr>
            <a:r>
              <a:rPr lang="en-US" sz="1800" dirty="0" smtClean="0"/>
              <a:t>Indonesia – 5.8</a:t>
            </a:r>
          </a:p>
          <a:p>
            <a:pPr>
              <a:buFont typeface="+mj-lt"/>
              <a:buAutoNum type="arabicPeriod"/>
            </a:pPr>
            <a:r>
              <a:rPr lang="en-US" sz="1800" dirty="0" smtClean="0"/>
              <a:t>Tanzania – 2.9</a:t>
            </a:r>
          </a:p>
          <a:p>
            <a:pPr>
              <a:buFont typeface="+mj-lt"/>
              <a:buAutoNum type="arabicPeriod"/>
            </a:pPr>
            <a:r>
              <a:rPr lang="en-US" sz="1800" dirty="0" smtClean="0"/>
              <a:t>Guatemala – 2.6</a:t>
            </a:r>
          </a:p>
          <a:p>
            <a:pPr>
              <a:buFont typeface="+mj-lt"/>
              <a:buAutoNum type="arabicPeriod"/>
            </a:pPr>
            <a:r>
              <a:rPr lang="en-US" sz="1800" dirty="0" smtClean="0"/>
              <a:t>Mexico – 2.1</a:t>
            </a:r>
          </a:p>
          <a:p>
            <a:pPr>
              <a:buFont typeface="+mj-lt"/>
              <a:buAutoNum type="arabicPeriod"/>
            </a:pPr>
            <a:r>
              <a:rPr lang="en-US" sz="1800" dirty="0" smtClean="0"/>
              <a:t>Colombia – 2.0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(Bananas are grown in over 107 countries)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1385189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elongated and curved</a:t>
            </a:r>
          </a:p>
          <a:p>
            <a:r>
              <a:rPr lang="en-US" dirty="0" smtClean="0"/>
              <a:t>Soft </a:t>
            </a:r>
            <a:r>
              <a:rPr lang="en-US" dirty="0" smtClean="0"/>
              <a:t>flesh; </a:t>
            </a:r>
            <a:r>
              <a:rPr lang="en-US" dirty="0" smtClean="0"/>
              <a:t>rich in starch with a rind covering it.</a:t>
            </a:r>
          </a:p>
          <a:p>
            <a:pPr lvl="0"/>
            <a:r>
              <a:rPr lang="en-US" dirty="0">
                <a:solidFill>
                  <a:prstClr val="black"/>
                </a:solidFill>
              </a:rPr>
              <a:t>Variable in size, color, and firmness</a:t>
            </a:r>
          </a:p>
          <a:p>
            <a:pPr lvl="1"/>
            <a:r>
              <a:rPr lang="en-US" dirty="0">
                <a:solidFill>
                  <a:prstClr val="black"/>
                </a:solidFill>
              </a:rPr>
              <a:t>Red, yellow, or purple when ripe</a:t>
            </a:r>
          </a:p>
          <a:p>
            <a:pPr lvl="1"/>
            <a:r>
              <a:rPr lang="en-US" dirty="0" smtClean="0"/>
              <a:t>Green before ripening</a:t>
            </a:r>
          </a:p>
          <a:p>
            <a:pPr lvl="2"/>
            <a:r>
              <a:rPr lang="en-US" dirty="0" smtClean="0"/>
              <a:t>Ethylene causes ripening</a:t>
            </a:r>
          </a:p>
          <a:p>
            <a:pPr lvl="2"/>
            <a:r>
              <a:rPr lang="en-US" dirty="0" smtClean="0"/>
              <a:t>Most supermarkets artificially ripen bananas</a:t>
            </a:r>
          </a:p>
          <a:p>
            <a:pPr lvl="2"/>
            <a:r>
              <a:rPr lang="en-US" dirty="0" smtClean="0"/>
              <a:t>Brown paper bag with an apple or tomato.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30366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Leaves are large, flexible, and waterproof. They are often used as disposable food containers, “plates”, or wrappings for food</a:t>
            </a:r>
          </a:p>
          <a:p>
            <a:r>
              <a:rPr lang="en-US" sz="2800" dirty="0" smtClean="0"/>
              <a:t>The flower is used as a vegetable similar to that of an artichoke</a:t>
            </a:r>
          </a:p>
          <a:p>
            <a:r>
              <a:rPr lang="en-US" sz="2800" dirty="0" smtClean="0"/>
              <a:t>Plant is used as fiber in making yarn, textures, and paper</a:t>
            </a:r>
          </a:p>
          <a:p>
            <a:r>
              <a:rPr lang="en-US" sz="2800" dirty="0" smtClean="0"/>
              <a:t>The trunk and fruits of the plant are eaten</a:t>
            </a:r>
          </a:p>
          <a:p>
            <a:pPr lvl="1"/>
            <a:r>
              <a:rPr lang="en-US" sz="2400" dirty="0" smtClean="0"/>
              <a:t>Like a potato, the fruits can be fried, cooked or steamed.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913123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72179257"/>
              </p:ext>
            </p:extLst>
          </p:nvPr>
        </p:nvGraphicFramePr>
        <p:xfrm>
          <a:off x="1981197" y="228596"/>
          <a:ext cx="5410202" cy="6400803"/>
        </p:xfrm>
        <a:graphic>
          <a:graphicData uri="http://schemas.openxmlformats.org/drawingml/2006/table">
            <a:tbl>
              <a:tblPr/>
              <a:tblGrid>
                <a:gridCol w="2705101"/>
                <a:gridCol w="2705101"/>
              </a:tblGrid>
              <a:tr h="870770">
                <a:tc gridSpan="2">
                  <a:txBody>
                    <a:bodyPr/>
                    <a:lstStyle/>
                    <a:p>
                      <a:endParaRPr lang="en-US" sz="800" dirty="0">
                        <a:effectLst/>
                      </a:endParaRPr>
                    </a:p>
                  </a:txBody>
                  <a:tcPr marL="42653" marR="42653" marT="21327" marB="21327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6628"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>
                          <a:effectLst/>
                        </a:rPr>
                        <a:t>Nutritional value per 100 g (3.5 oz)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6628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  <a:hlinkClick r:id="rId2" tooltip="Food energy"/>
                        </a:rPr>
                        <a:t>Energy</a:t>
                      </a:r>
                      <a:endParaRPr lang="en-US" sz="800">
                        <a:effectLst/>
                      </a:endParaRP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371 kJ (89 kcal)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E0E0"/>
                    </a:solidFill>
                  </a:tcPr>
                </a:tc>
              </a:tr>
              <a:tr h="216628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  <a:hlinkClick r:id="rId3" tooltip="Carbohydrate"/>
                        </a:rPr>
                        <a:t>Carbohydrates</a:t>
                      </a:r>
                      <a:endParaRPr lang="en-US" sz="800">
                        <a:effectLst/>
                      </a:endParaRP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22.84 g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28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- </a:t>
                      </a:r>
                      <a:r>
                        <a:rPr lang="en-US" sz="800">
                          <a:effectLst/>
                          <a:hlinkClick r:id="rId4" tooltip="Sugar"/>
                        </a:rPr>
                        <a:t>Sugars</a:t>
                      </a:r>
                      <a:endParaRPr lang="en-US" sz="800">
                        <a:effectLst/>
                      </a:endParaRP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12.23 g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28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- </a:t>
                      </a:r>
                      <a:r>
                        <a:rPr lang="en-US" sz="800">
                          <a:effectLst/>
                          <a:hlinkClick r:id="rId5" tooltip="Dietary fiber"/>
                        </a:rPr>
                        <a:t>Dietary fiber</a:t>
                      </a:r>
                      <a:endParaRPr lang="en-US" sz="800">
                        <a:effectLst/>
                      </a:endParaRP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2.6 g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28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  <a:hlinkClick r:id="rId6" tooltip="Fat"/>
                        </a:rPr>
                        <a:t>Fat</a:t>
                      </a:r>
                      <a:endParaRPr lang="en-US" sz="800">
                        <a:effectLst/>
                      </a:endParaRP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0.33 g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28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  <a:hlinkClick r:id="rId7" tooltip="Protein (nutrient)"/>
                        </a:rPr>
                        <a:t>Protein</a:t>
                      </a:r>
                      <a:endParaRPr lang="en-US" sz="800">
                        <a:effectLst/>
                      </a:endParaRP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1.09 g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28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  <a:hlinkClick r:id="rId8" tooltip="Vitamin A"/>
                        </a:rPr>
                        <a:t>Vitamin A</a:t>
                      </a:r>
                      <a:r>
                        <a:rPr lang="en-US" sz="800">
                          <a:effectLst/>
                        </a:rPr>
                        <a:t> equiv.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l-GR" sz="800">
                          <a:effectLst/>
                        </a:rPr>
                        <a:t>3 μ</a:t>
                      </a:r>
                      <a:r>
                        <a:rPr lang="en-US" sz="800">
                          <a:effectLst/>
                        </a:rPr>
                        <a:t>g (0%)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28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  <a:hlinkClick r:id="rId9" tooltip="Thiamine"/>
                        </a:rPr>
                        <a:t>Thiamine (vit. B</a:t>
                      </a:r>
                      <a:r>
                        <a:rPr lang="en-US" sz="800" baseline="-25000">
                          <a:effectLst/>
                          <a:hlinkClick r:id="rId9" tooltip="Thiamine"/>
                        </a:rPr>
                        <a:t>1</a:t>
                      </a:r>
                      <a:r>
                        <a:rPr lang="en-US" sz="800">
                          <a:effectLst/>
                          <a:hlinkClick r:id="rId9" tooltip="Thiamine"/>
                        </a:rPr>
                        <a:t>)</a:t>
                      </a:r>
                      <a:endParaRPr lang="en-US" sz="800">
                        <a:effectLst/>
                      </a:endParaRP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0.031 mg (3%)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28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  <a:hlinkClick r:id="rId10" tooltip="Riboflavin"/>
                        </a:rPr>
                        <a:t>Riboflavin (vit. B</a:t>
                      </a:r>
                      <a:r>
                        <a:rPr lang="en-US" sz="800" baseline="-25000">
                          <a:effectLst/>
                          <a:hlinkClick r:id="rId10" tooltip="Riboflavin"/>
                        </a:rPr>
                        <a:t>2</a:t>
                      </a:r>
                      <a:r>
                        <a:rPr lang="en-US" sz="800">
                          <a:effectLst/>
                          <a:hlinkClick r:id="rId10" tooltip="Riboflavin"/>
                        </a:rPr>
                        <a:t>)</a:t>
                      </a:r>
                      <a:endParaRPr lang="en-US" sz="800">
                        <a:effectLst/>
                      </a:endParaRP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0.073 mg (6%)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28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  <a:hlinkClick r:id="rId11" tooltip="Niacin"/>
                        </a:rPr>
                        <a:t>Niacin (vit. B</a:t>
                      </a:r>
                      <a:r>
                        <a:rPr lang="en-US" sz="800" baseline="-25000">
                          <a:effectLst/>
                          <a:hlinkClick r:id="rId11" tooltip="Niacin"/>
                        </a:rPr>
                        <a:t>3</a:t>
                      </a:r>
                      <a:r>
                        <a:rPr lang="en-US" sz="800">
                          <a:effectLst/>
                          <a:hlinkClick r:id="rId11" tooltip="Niacin"/>
                        </a:rPr>
                        <a:t>)</a:t>
                      </a:r>
                      <a:endParaRPr lang="en-US" sz="800">
                        <a:effectLst/>
                      </a:endParaRP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0.665 mg (4%)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28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  <a:hlinkClick r:id="rId12" tooltip="Pantothenic acid"/>
                        </a:rPr>
                        <a:t>Pantothenic acid</a:t>
                      </a:r>
                      <a:r>
                        <a:rPr lang="en-US" sz="800">
                          <a:effectLst/>
                        </a:rPr>
                        <a:t> (B</a:t>
                      </a:r>
                      <a:r>
                        <a:rPr lang="en-US" sz="800" baseline="-25000">
                          <a:effectLst/>
                        </a:rPr>
                        <a:t>5</a:t>
                      </a:r>
                      <a:r>
                        <a:rPr lang="en-US" sz="800">
                          <a:effectLst/>
                        </a:rPr>
                        <a:t>)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0.334 mg (7%)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28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  <a:hlinkClick r:id="rId13" tooltip="Vitamin B6"/>
                        </a:rPr>
                        <a:t>Vitamin B</a:t>
                      </a:r>
                      <a:r>
                        <a:rPr lang="en-US" sz="800" baseline="-25000">
                          <a:effectLst/>
                          <a:hlinkClick r:id="rId13" tooltip="Vitamin B6"/>
                        </a:rPr>
                        <a:t>6</a:t>
                      </a:r>
                      <a:endParaRPr lang="en-US" sz="800">
                        <a:effectLst/>
                      </a:endParaRP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0.4 mg (31%)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28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  <a:hlinkClick r:id="rId14" tooltip="Folate"/>
                        </a:rPr>
                        <a:t>Folate</a:t>
                      </a:r>
                      <a:r>
                        <a:rPr lang="en-US" sz="800">
                          <a:effectLst/>
                        </a:rPr>
                        <a:t> (vit. B</a:t>
                      </a:r>
                      <a:r>
                        <a:rPr lang="en-US" sz="800" baseline="-25000">
                          <a:effectLst/>
                        </a:rPr>
                        <a:t>9</a:t>
                      </a:r>
                      <a:r>
                        <a:rPr lang="en-US" sz="800">
                          <a:effectLst/>
                        </a:rPr>
                        <a:t>)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l-GR" sz="800">
                          <a:effectLst/>
                        </a:rPr>
                        <a:t>20 μ</a:t>
                      </a:r>
                      <a:r>
                        <a:rPr lang="en-US" sz="800">
                          <a:effectLst/>
                        </a:rPr>
                        <a:t>g (5%)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28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  <a:hlinkClick r:id="rId15" tooltip="Choline"/>
                        </a:rPr>
                        <a:t>Choline</a:t>
                      </a:r>
                      <a:endParaRPr lang="en-US" sz="800">
                        <a:effectLst/>
                      </a:endParaRP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9.8 mg (2%)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28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  <a:hlinkClick r:id="rId16" tooltip="Vitamin C"/>
                        </a:rPr>
                        <a:t>Vitamin C</a:t>
                      </a:r>
                      <a:endParaRPr lang="en-US" sz="800">
                        <a:effectLst/>
                      </a:endParaRP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8.7 mg (10%)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28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  <a:hlinkClick r:id="rId17" tooltip="Calcium"/>
                        </a:rPr>
                        <a:t>Calcium</a:t>
                      </a:r>
                      <a:endParaRPr lang="en-US" sz="800">
                        <a:effectLst/>
                      </a:endParaRP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5 mg (1%)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28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  <a:hlinkClick r:id="rId18" tooltip="Iron"/>
                        </a:rPr>
                        <a:t>Iron</a:t>
                      </a:r>
                      <a:endParaRPr lang="en-US" sz="800">
                        <a:effectLst/>
                      </a:endParaRP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0.26 mg (2%)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28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  <a:hlinkClick r:id="rId19" tooltip="Magnesium in biology"/>
                        </a:rPr>
                        <a:t>Magnesium</a:t>
                      </a:r>
                      <a:endParaRPr lang="en-US" sz="800">
                        <a:effectLst/>
                      </a:endParaRP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27 mg (8%)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28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  <a:hlinkClick r:id="rId20" tooltip="Manganese"/>
                        </a:rPr>
                        <a:t>Manganese</a:t>
                      </a:r>
                      <a:endParaRPr lang="en-US" sz="800">
                        <a:effectLst/>
                      </a:endParaRP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0.3 mg (14%)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28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  <a:hlinkClick r:id="rId21" tooltip="Phosphorus"/>
                        </a:rPr>
                        <a:t>Phosphorus</a:t>
                      </a:r>
                      <a:endParaRPr lang="en-US" sz="800">
                        <a:effectLst/>
                      </a:endParaRP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22 mg (3%)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28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  <a:hlinkClick r:id="rId22" tooltip="Potassium"/>
                        </a:rPr>
                        <a:t>Potassium</a:t>
                      </a:r>
                      <a:endParaRPr lang="en-US" sz="800">
                        <a:effectLst/>
                      </a:endParaRP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358 mg (8%)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28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  <a:hlinkClick r:id="rId23" tooltip="Zinc"/>
                        </a:rPr>
                        <a:t>Zinc</a:t>
                      </a:r>
                      <a:endParaRPr lang="en-US" sz="800">
                        <a:effectLst/>
                      </a:endParaRP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0.15 mg (2%)</a:t>
                      </a:r>
                    </a:p>
                  </a:txBody>
                  <a:tcPr marL="42653" marR="42653" marT="21327" marB="2132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7589">
                <a:tc gridSpan="2">
                  <a:txBody>
                    <a:bodyPr/>
                    <a:lstStyle/>
                    <a:p>
                      <a:r>
                        <a:rPr lang="en-US" sz="800" dirty="0">
                          <a:effectLst/>
                        </a:rPr>
                        <a:t>Percentages are relative to</a:t>
                      </a:r>
                      <a:br>
                        <a:rPr lang="en-US" sz="800" dirty="0">
                          <a:effectLst/>
                        </a:rPr>
                      </a:br>
                      <a:r>
                        <a:rPr lang="en-US" sz="800" dirty="0">
                          <a:effectLst/>
                          <a:hlinkClick r:id="rId24" tooltip="Dietary Reference Intake"/>
                        </a:rPr>
                        <a:t>US recommendations</a:t>
                      </a:r>
                      <a:r>
                        <a:rPr lang="en-US" sz="800" dirty="0">
                          <a:effectLst/>
                        </a:rPr>
                        <a:t> for adults.</a:t>
                      </a:r>
                      <a:br>
                        <a:rPr lang="en-US" sz="800" dirty="0">
                          <a:effectLst/>
                        </a:rPr>
                      </a:br>
                      <a:r>
                        <a:rPr lang="en-US" sz="800" dirty="0">
                          <a:effectLst/>
                        </a:rPr>
                        <a:t>Source: </a:t>
                      </a:r>
                      <a:r>
                        <a:rPr lang="en-US" sz="800" dirty="0">
                          <a:effectLst/>
                          <a:hlinkClick r:id="rId25"/>
                        </a:rPr>
                        <a:t>USDA Nutrient Database</a:t>
                      </a:r>
                      <a:endParaRPr lang="en-US" sz="800" dirty="0">
                        <a:effectLst/>
                      </a:endParaRPr>
                    </a:p>
                  </a:txBody>
                  <a:tcPr marL="23696" marR="23696" marT="23696" marB="236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50937" y="685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Banana, raw, edible parts </a:t>
            </a:r>
          </a:p>
        </p:txBody>
      </p:sp>
    </p:spTree>
    <p:extLst>
      <p:ext uri="{BB962C8B-B14F-4D97-AF65-F5344CB8AC3E}">
        <p14:creationId xmlns:p14="http://schemas.microsoft.com/office/powerpoint/2010/main" xmlns="" val="14083699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</TotalTime>
  <Words>477</Words>
  <Application>Microsoft Office PowerPoint</Application>
  <PresentationFormat>On-screen Show (4:3)</PresentationFormat>
  <Paragraphs>99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Banana</vt:lpstr>
      <vt:lpstr>Slide 2</vt:lpstr>
      <vt:lpstr>History of Cultivation</vt:lpstr>
      <vt:lpstr>Cultivation</vt:lpstr>
      <vt:lpstr>Slide 5</vt:lpstr>
      <vt:lpstr>Top 10 (In Metric Tons)</vt:lpstr>
      <vt:lpstr>Characteristics</vt:lpstr>
      <vt:lpstr>Uses</vt:lpstr>
      <vt:lpstr>Slide 9</vt:lpstr>
      <vt:lpstr>Source</vt:lpstr>
    </vt:vector>
  </TitlesOfParts>
  <Company>Minot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Banana</dc:title>
  <dc:creator>Library-1</dc:creator>
  <cp:lastModifiedBy>taylor</cp:lastModifiedBy>
  <cp:revision>8</cp:revision>
  <dcterms:created xsi:type="dcterms:W3CDTF">2013-01-16T17:01:31Z</dcterms:created>
  <dcterms:modified xsi:type="dcterms:W3CDTF">2013-01-23T00:27:42Z</dcterms:modified>
</cp:coreProperties>
</file>