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B08A3D-5F06-4BAE-BB6B-5051EB3C2B3F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B6E940-3817-42B1-A6A8-BBA697A60C0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Tonne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Grapes</a:t>
            </a:r>
            <a:br>
              <a:rPr lang="en-US" dirty="0" smtClean="0"/>
            </a:br>
            <a:r>
              <a:rPr lang="en-US" i="1" u="sng" dirty="0" err="1" smtClean="0"/>
              <a:t>Vitaceae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Cody Lawson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i="1" u="sng" dirty="0" err="1" smtClean="0"/>
              <a:t>Vitaceae</a:t>
            </a:r>
            <a:endParaRPr lang="en-US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Genus: </a:t>
            </a:r>
            <a:r>
              <a:rPr lang="en-US" i="1" u="sng" dirty="0" err="1" smtClean="0"/>
              <a:t>Vitis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Vinifera</a:t>
            </a:r>
            <a:r>
              <a:rPr lang="en-US" i="1" u="sng" dirty="0" smtClean="0"/>
              <a:t> </a:t>
            </a:r>
            <a:endParaRPr lang="en-US" dirty="0" smtClean="0"/>
          </a:p>
          <a:p>
            <a:r>
              <a:rPr lang="en-US" dirty="0" smtClean="0"/>
              <a:t>Grows on vines</a:t>
            </a:r>
          </a:p>
          <a:p>
            <a:r>
              <a:rPr lang="en-US" dirty="0" smtClean="0"/>
              <a:t>Fruiting Berry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Cultivation/Origin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6,000-8,000 years ago from Georgia (country)</a:t>
            </a:r>
          </a:p>
          <a:p>
            <a:r>
              <a:rPr lang="en-US" dirty="0" smtClean="0"/>
              <a:t>Gene-mapping of grapes mapped heritage to Georgia</a:t>
            </a:r>
          </a:p>
          <a:p>
            <a:r>
              <a:rPr lang="en-US" dirty="0" smtClean="0"/>
              <a:t>First ever wine discovered from Georgia</a:t>
            </a:r>
          </a:p>
          <a:p>
            <a:r>
              <a:rPr lang="en-US" dirty="0" smtClean="0"/>
              <a:t>Wild Grapes in North America were part of the diet of Native Americans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Morphological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grow in clusters of 15-300</a:t>
            </a:r>
          </a:p>
          <a:p>
            <a:r>
              <a:rPr lang="en-US" dirty="0" smtClean="0"/>
              <a:t>Come in many colors: Green, Purple, Orange, Pink, dark blue, Crimson, and even Black</a:t>
            </a:r>
          </a:p>
          <a:p>
            <a:r>
              <a:rPr lang="en-US" dirty="0" smtClean="0"/>
              <a:t>White grapes are actually green in color, derived from the purple grape through mutations</a:t>
            </a:r>
          </a:p>
          <a:p>
            <a:r>
              <a:rPr lang="en-US" dirty="0" smtClean="0"/>
              <a:t>Generally an ellipsoid shape</a:t>
            </a:r>
          </a:p>
          <a:p>
            <a:r>
              <a:rPr lang="en-US" dirty="0" smtClean="0"/>
              <a:t>About 80% water, until dried to raisins then its 15%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75,866 sq km are used in the production of grapes</a:t>
            </a:r>
          </a:p>
          <a:p>
            <a:r>
              <a:rPr lang="en-US" dirty="0" smtClean="0"/>
              <a:t>Grapes need full-sun to grow</a:t>
            </a:r>
          </a:p>
          <a:p>
            <a:r>
              <a:rPr lang="en-US" dirty="0" smtClean="0"/>
              <a:t>The vines can tolerate almost every soil there is, provided it has proper draining</a:t>
            </a:r>
          </a:p>
          <a:p>
            <a:r>
              <a:rPr lang="en-US" dirty="0" smtClean="0"/>
              <a:t>Very drought resistant but susceptible to fungus in the roots if not given water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Plant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FAO, 71% of all production of grapes is for wine, 27% as fresh produce, and 2% is dried</a:t>
            </a:r>
          </a:p>
          <a:p>
            <a:r>
              <a:rPr lang="en-US" dirty="0" smtClean="0"/>
              <a:t>Small portion is used for grape juice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228600"/>
          <a:ext cx="2971800" cy="4257036"/>
        </p:xfrm>
        <a:graphic>
          <a:graphicData uri="http://schemas.openxmlformats.org/drawingml/2006/table">
            <a:tbl>
              <a:tblPr/>
              <a:tblGrid>
                <a:gridCol w="1485900"/>
                <a:gridCol w="1485900"/>
              </a:tblGrid>
              <a:tr h="270933">
                <a:tc gridSpan="2">
                  <a:txBody>
                    <a:bodyPr/>
                    <a:lstStyle/>
                    <a:p>
                      <a:r>
                        <a:rPr lang="en-US" sz="1300" dirty="0"/>
                        <a:t>Top producers of grapes </a:t>
                      </a:r>
                      <a:r>
                        <a:rPr lang="en-US" sz="1300" dirty="0" smtClean="0"/>
                        <a:t>for wine making</a:t>
                      </a:r>
                      <a:endParaRPr lang="en-US" sz="1300" dirty="0"/>
                    </a:p>
                  </a:txBody>
                  <a:tcPr marL="67733" marR="67733" marT="33867" marB="33867" anchor="ctr"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pPr algn="ctr"/>
                      <a:r>
                        <a:rPr lang="en-US" sz="1300"/>
                        <a:t>Country</a:t>
                      </a:r>
                    </a:p>
                  </a:txBody>
                  <a:tcPr marL="67733" marR="148167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/>
                        <a:t>Area (km²)</a:t>
                      </a:r>
                    </a:p>
                  </a:txBody>
                  <a:tcPr marL="67733" marR="148167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 dirty="0"/>
                        <a:t>Spain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11,750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France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8,640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Italy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8,270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Turkey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8,120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United States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4,150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Iran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2,860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Romania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2,480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Portugal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2,160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Argentina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2,080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Chile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1,840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Australia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1,642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Armenia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/>
                        <a:t>1,459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70933">
                <a:tc>
                  <a:txBody>
                    <a:bodyPr/>
                    <a:lstStyle/>
                    <a:p>
                      <a:r>
                        <a:rPr lang="en-US" sz="1300"/>
                        <a:t>Lebanon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1,122</a:t>
                      </a:r>
                    </a:p>
                  </a:txBody>
                  <a:tcPr marL="67733" marR="67733" marT="33867" marB="33867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733798" y="1447800"/>
          <a:ext cx="4764772" cy="4169128"/>
        </p:xfrm>
        <a:graphic>
          <a:graphicData uri="http://schemas.openxmlformats.org/drawingml/2006/table">
            <a:tbl>
              <a:tblPr/>
              <a:tblGrid>
                <a:gridCol w="896539"/>
                <a:gridCol w="896539"/>
                <a:gridCol w="589308"/>
                <a:gridCol w="896539"/>
                <a:gridCol w="589308"/>
                <a:gridCol w="896539"/>
              </a:tblGrid>
              <a:tr h="111907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Country</a:t>
                      </a:r>
                    </a:p>
                  </a:txBody>
                  <a:tcPr marL="58899" marR="128841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Production</a:t>
                      </a:r>
                      <a:br>
                        <a:rPr lang="en-US" sz="1200"/>
                      </a:br>
                      <a:r>
                        <a:rPr lang="en-US" sz="1200"/>
                        <a:t>in 2009</a:t>
                      </a:r>
                      <a:br>
                        <a:rPr lang="en-US" sz="1200"/>
                      </a:br>
                      <a:r>
                        <a:rPr lang="en-US" sz="1200"/>
                        <a:t>(</a:t>
                      </a:r>
                      <a:r>
                        <a:rPr lang="en-US" sz="1200">
                          <a:solidFill>
                            <a:srgbClr val="0B0080"/>
                          </a:solidFill>
                          <a:hlinkClick r:id="rId2" tooltip="Tonne"/>
                        </a:rPr>
                        <a:t>Tonnes</a:t>
                      </a:r>
                      <a:r>
                        <a:rPr lang="en-US" sz="1200"/>
                        <a:t>)</a:t>
                      </a:r>
                    </a:p>
                  </a:txBody>
                  <a:tcPr marL="58899" marR="128841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‡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Production</a:t>
                      </a:r>
                      <a:br>
                        <a:rPr lang="en-US" sz="1200"/>
                      </a:br>
                      <a:r>
                        <a:rPr lang="en-US" sz="1200"/>
                        <a:t>in 2010</a:t>
                      </a:r>
                      <a:br>
                        <a:rPr lang="en-US" sz="1200"/>
                      </a:br>
                      <a:r>
                        <a:rPr lang="en-US" sz="1200"/>
                        <a:t>(</a:t>
                      </a:r>
                      <a:r>
                        <a:rPr lang="en-US" sz="1200">
                          <a:solidFill>
                            <a:srgbClr val="0B0080"/>
                          </a:solidFill>
                          <a:hlinkClick r:id="rId2" tooltip="Tonne"/>
                        </a:rPr>
                        <a:t>Tonnes</a:t>
                      </a:r>
                      <a:r>
                        <a:rPr lang="en-US" sz="1200"/>
                        <a:t>)</a:t>
                      </a:r>
                    </a:p>
                  </a:txBody>
                  <a:tcPr marL="58899" marR="128841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‡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Percentage of</a:t>
                      </a:r>
                      <a:br>
                        <a:rPr lang="en-US" sz="1200"/>
                      </a:br>
                      <a:r>
                        <a:rPr lang="en-US" sz="1200"/>
                        <a:t>world production</a:t>
                      </a:r>
                      <a:br>
                        <a:rPr lang="en-US" sz="1200"/>
                      </a:br>
                      <a:r>
                        <a:rPr lang="en-US" sz="1200"/>
                        <a:t>in 2010</a:t>
                      </a:r>
                    </a:p>
                  </a:txBody>
                  <a:tcPr marL="58899" marR="128841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FF"/>
                    </a:solidFill>
                  </a:tcPr>
                </a:tc>
              </a:tr>
              <a:tr h="235594"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China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8,039,091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8,651,831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12.67%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4"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Italy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8,242,500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7,787,800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11.40%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90"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United States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6,629,160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6,220,360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9.11%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4"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Spain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5,573,400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6,107,200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8.94%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4"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France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6,104,340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5,848,960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8.56%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4"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Turkey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4,264,720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4,255,000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6.23%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4"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Chile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2,500,000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(F)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2,755,700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(I)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4.03%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4"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Argentina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2,181,570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2,616,610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3.83%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4"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India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1,878,000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2,263,100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(I)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3.31%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4"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Iran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2,255,670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2,255,670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3.30%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90"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World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/>
                        <a:t>67,901,744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(A)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/>
                        <a:t>68,311,466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(A)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100%</a:t>
                      </a:r>
                    </a:p>
                  </a:txBody>
                  <a:tcPr marL="58899" marR="58899" marT="29449" marB="29449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200400" y="685800"/>
            <a:ext cx="5943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World grape production and some of the important producers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Historical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Grapes are used in Catholicism, the wine is used in the partaking of Communion </a:t>
            </a:r>
          </a:p>
          <a:p>
            <a:r>
              <a:rPr lang="en-US" dirty="0" smtClean="0"/>
              <a:t>Oldest grape vine is 400 years old</a:t>
            </a:r>
          </a:p>
          <a:p>
            <a:r>
              <a:rPr lang="en-US" dirty="0" smtClean="0"/>
              <a:t>Oldest winery was found in Armenia it was 4,000 years old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366</TotalTime>
  <Words>352</Words>
  <Application>Microsoft Office PowerPoint</Application>
  <PresentationFormat>On-screen Show (4:3)</PresentationFormat>
  <Paragraphs>114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Grapes Vitaceae</vt:lpstr>
      <vt:lpstr>Vitaceae</vt:lpstr>
      <vt:lpstr>Geography of Cultivation/Origin </vt:lpstr>
      <vt:lpstr>Morphological Description</vt:lpstr>
      <vt:lpstr>Cultivation</vt:lpstr>
      <vt:lpstr>Plant Uses</vt:lpstr>
      <vt:lpstr>Slide 7</vt:lpstr>
      <vt:lpstr>Historical Facts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Grapes Vitaceae</dc:title>
  <dc:creator>User</dc:creator>
  <cp:lastModifiedBy>User</cp:lastModifiedBy>
  <cp:revision>6</cp:revision>
  <dcterms:created xsi:type="dcterms:W3CDTF">2013-02-19T21:48:01Z</dcterms:created>
  <dcterms:modified xsi:type="dcterms:W3CDTF">2013-02-20T03:54:26Z</dcterms:modified>
</cp:coreProperties>
</file>