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58" r:id="rId6"/>
    <p:sldId id="260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8" autoAdjust="0"/>
    <p:restoredTop sz="94660"/>
  </p:normalViewPr>
  <p:slideViewPr>
    <p:cSldViewPr showGuides="1">
      <p:cViewPr>
        <p:scale>
          <a:sx n="70" d="100"/>
          <a:sy n="70" d="100"/>
        </p:scale>
        <p:origin x="-4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F2FBA56-0F35-430B-A601-EC6E73504737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98BE8C4-6825-489E-BF02-304A0AFB55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//upload.wikimedia.org/wikipedia/commons/6/6b/2005kiwi_fruit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kiwi+fruit+morphology&amp;source=images&amp;cd=&amp;cad=rja&amp;docid=JzjOW9sfDcw-sM&amp;tbnid=vIfF_-f4pF473M:&amp;ved=0CAUQjRw&amp;url=http://blog.lib.umn.edu/michaels/thursaft/2009/09/botanical-fruit.html&amp;ei=MsZVUeS6HMPpygH284HIBg&amp;bvm=bv.44442042,d.aWc&amp;psig=AFQjCNE6Aaj1kg-NamlidCWaucOrvQYNvg&amp;ust=136466212951318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fruit-crops.com/wp-content/uploads/2012/12/kiwi-flowers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source=images&amp;cd=&amp;cad=rja&amp;docid=tFyrv7frWcXwzM&amp;tbnid=DQdpZotIjIFiqM:&amp;ved=0CAgQjRwwAA&amp;url=http://hermitwoods.com/wine/2012-releases/kiwi-wine/&amp;ei=PgVWUZ1oqcPJAfX4geAE&amp;psig=AFQjCNGY82JGDG9pOwi8yFV-jeNzqc0K1g&amp;ust=136467833404652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how.com/info_8189946_uses-kiwi-fruit.html" TargetMode="External"/><Relationship Id="rId3" Type="http://schemas.openxmlformats.org/officeDocument/2006/relationships/hyperlink" Target="http://blog.lib.umn.edu/michaels/thursaft/2009/09/botanical-fruit.html#comments" TargetMode="External"/><Relationship Id="rId7" Type="http://schemas.openxmlformats.org/officeDocument/2006/relationships/hyperlink" Target="http://apps.rhs.org.uk/advicesearch/profile.aspx?pid=60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s.usda.gov/htp/Hort_Circular/2002/02-03/Stats/Internet/KIWI_FEA.pdf" TargetMode="External"/><Relationship Id="rId5" Type="http://schemas.openxmlformats.org/officeDocument/2006/relationships/hyperlink" Target="http://kiwi-fruit.info/kiwi-fruit/History+of+Kiwi+Fruit" TargetMode="External"/><Relationship Id="rId4" Type="http://schemas.openxmlformats.org/officeDocument/2006/relationships/hyperlink" Target="http://www.fruit-crops.com/kiwifruit-actinidia-deliciosa-a-chev/" TargetMode="External"/><Relationship Id="rId9" Type="http://schemas.openxmlformats.org/officeDocument/2006/relationships/hyperlink" Target="http://www.aitc.ca/bc/uploads/sfvnp/2010%20Jan%20ProdInfo%20KIWI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7153" y="2708476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/>
              <a:t>Kiwi </a:t>
            </a:r>
            <a:r>
              <a:rPr lang="en-US" dirty="0" smtClean="0"/>
              <a:t>fruit</a:t>
            </a:r>
            <a:br>
              <a:rPr lang="en-US" dirty="0" smtClean="0"/>
            </a:br>
            <a:r>
              <a:rPr lang="en-US" sz="3100" dirty="0" err="1" smtClean="0"/>
              <a:t>Actinidiaceae</a:t>
            </a:r>
            <a:r>
              <a:rPr lang="en-US" dirty="0"/>
              <a:t/>
            </a:r>
            <a:br>
              <a:rPr lang="en-US" dirty="0"/>
            </a:br>
            <a:r>
              <a:rPr lang="en-US" sz="2700" i="1" dirty="0" err="1" smtClean="0"/>
              <a:t>Actinidia</a:t>
            </a:r>
            <a:r>
              <a:rPr lang="en-US" sz="2700" i="1" dirty="0" smtClean="0"/>
              <a:t> </a:t>
            </a:r>
            <a:r>
              <a:rPr lang="en-US" sz="2700" i="1" dirty="0" err="1" smtClean="0"/>
              <a:t>deliciosa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7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Jessica Rosin</a:t>
            </a:r>
          </a:p>
          <a:p>
            <a:r>
              <a:rPr lang="en-US" dirty="0" err="1" smtClean="0"/>
              <a:t>Ethnobotany</a:t>
            </a:r>
            <a:r>
              <a:rPr lang="en-US" dirty="0" smtClean="0"/>
              <a:t> Presentation</a:t>
            </a:r>
          </a:p>
          <a:p>
            <a:r>
              <a:rPr lang="en-US" dirty="0" smtClean="0"/>
              <a:t>4/3/13</a:t>
            </a:r>
            <a:endParaRPr lang="en-US" dirty="0"/>
          </a:p>
        </p:txBody>
      </p:sp>
      <p:pic>
        <p:nvPicPr>
          <p:cNvPr id="1028" name="Picture 4" descr="Hanging Kiwifruit Cluster - Photo by Jocelyn Winword http://www.flickr.com/photos/mary_faith/6100646229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00112"/>
            <a:ext cx="3762375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7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</a:t>
            </a:r>
            <a:r>
              <a:rPr lang="en-US" dirty="0"/>
              <a:t>appeared </a:t>
            </a:r>
            <a:r>
              <a:rPr lang="en-US" dirty="0" smtClean="0"/>
              <a:t>in Northern </a:t>
            </a:r>
            <a:r>
              <a:rPr lang="en-US" dirty="0"/>
              <a:t>China, in the Yangtze River valley.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Introduced </a:t>
            </a:r>
            <a:r>
              <a:rPr lang="en-US" dirty="0"/>
              <a:t>to the western world in the beginning of the 20th century</a:t>
            </a:r>
          </a:p>
          <a:p>
            <a:r>
              <a:rPr lang="en-US" dirty="0"/>
              <a:t>M</a:t>
            </a:r>
            <a:r>
              <a:rPr lang="en-US" dirty="0" smtClean="0"/>
              <a:t>issionaries </a:t>
            </a:r>
            <a:r>
              <a:rPr lang="en-US" dirty="0"/>
              <a:t>from China brought them to New </a:t>
            </a:r>
            <a:r>
              <a:rPr lang="en-US" dirty="0" smtClean="0"/>
              <a:t>Zealand</a:t>
            </a:r>
          </a:p>
          <a:p>
            <a:r>
              <a:rPr lang="en-US" dirty="0" smtClean="0"/>
              <a:t>1952 </a:t>
            </a:r>
            <a:r>
              <a:rPr lang="en-US" dirty="0"/>
              <a:t>Kiwifruits were exported to New England</a:t>
            </a:r>
          </a:p>
          <a:p>
            <a:r>
              <a:rPr lang="en-US" dirty="0" smtClean="0"/>
              <a:t>1958 </a:t>
            </a:r>
            <a:r>
              <a:rPr lang="en-US" dirty="0"/>
              <a:t>the first kiwifruits were exported to California</a:t>
            </a:r>
          </a:p>
          <a:p>
            <a:r>
              <a:rPr lang="en-US" dirty="0" smtClean="0"/>
              <a:t>1970 </a:t>
            </a:r>
            <a:r>
              <a:rPr lang="en-US" dirty="0"/>
              <a:t>the first crop of kiwifruits were successfully harvested in California</a:t>
            </a:r>
          </a:p>
        </p:txBody>
      </p:sp>
    </p:spTree>
    <p:extLst>
      <p:ext uri="{BB962C8B-B14F-4D97-AF65-F5344CB8AC3E}">
        <p14:creationId xmlns:p14="http://schemas.microsoft.com/office/powerpoint/2010/main" val="12081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7024744" cy="1143000"/>
          </a:xfrm>
        </p:spPr>
        <p:txBody>
          <a:bodyPr/>
          <a:lstStyle/>
          <a:p>
            <a:r>
              <a:rPr lang="en-US" dirty="0" smtClean="0"/>
              <a:t>Major Producers</a:t>
            </a:r>
            <a:endParaRPr lang="en-US" dirty="0"/>
          </a:p>
        </p:txBody>
      </p:sp>
      <p:pic>
        <p:nvPicPr>
          <p:cNvPr id="7170" name="Picture 2" descr="File:2005kiwi fruit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97" y="1987455"/>
            <a:ext cx="6286006" cy="275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0451" y="4807992"/>
            <a:ext cx="7563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top four producers in 2000 were </a:t>
            </a:r>
            <a:r>
              <a:rPr lang="en-US" sz="2400" b="1" dirty="0"/>
              <a:t>Italy</a:t>
            </a:r>
            <a:r>
              <a:rPr lang="en-US" sz="2400" dirty="0"/>
              <a:t> (355,000 tons), </a:t>
            </a:r>
            <a:r>
              <a:rPr lang="en-US" sz="2400" b="1" dirty="0"/>
              <a:t>New Zealand </a:t>
            </a:r>
            <a:r>
              <a:rPr lang="en-US" sz="2400" dirty="0"/>
              <a:t>(229,068 tons), </a:t>
            </a:r>
            <a:r>
              <a:rPr lang="en-US" sz="2400" b="1" dirty="0"/>
              <a:t>Chile</a:t>
            </a:r>
            <a:r>
              <a:rPr lang="en-US" sz="2400" dirty="0"/>
              <a:t> (155,000</a:t>
            </a:r>
          </a:p>
          <a:p>
            <a:r>
              <a:rPr lang="en-US" sz="2400" dirty="0"/>
              <a:t>tons) and </a:t>
            </a:r>
            <a:r>
              <a:rPr lang="en-US" sz="2400" b="1" dirty="0"/>
              <a:t>France</a:t>
            </a:r>
            <a:r>
              <a:rPr lang="en-US" sz="2400" dirty="0"/>
              <a:t> (76,900). Other key producers include Greece, Spain and the United States.</a:t>
            </a:r>
          </a:p>
        </p:txBody>
      </p:sp>
    </p:spTree>
    <p:extLst>
      <p:ext uri="{BB962C8B-B14F-4D97-AF65-F5344CB8AC3E}">
        <p14:creationId xmlns:p14="http://schemas.microsoft.com/office/powerpoint/2010/main" val="414610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Vigorous Plant, should be planted 3-4m apart</a:t>
            </a:r>
          </a:p>
          <a:p>
            <a:r>
              <a:rPr lang="en-US" dirty="0" smtClean="0"/>
              <a:t>Produce fruit 3-4 years after planting</a:t>
            </a:r>
          </a:p>
          <a:p>
            <a:r>
              <a:rPr lang="en-US" dirty="0" smtClean="0"/>
              <a:t>Sunny position</a:t>
            </a:r>
          </a:p>
          <a:p>
            <a:r>
              <a:rPr lang="en-US" dirty="0" smtClean="0"/>
              <a:t>Grow best in fertile, well drained, slightly acidic soil rich in organic matter.</a:t>
            </a:r>
            <a:endParaRPr lang="en-US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979" y="2590800"/>
            <a:ext cx="4032106" cy="308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56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Botanical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209800"/>
            <a:ext cx="3223708" cy="3581401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en-US" sz="1600" dirty="0" smtClean="0"/>
              <a:t>PLANT</a:t>
            </a:r>
          </a:p>
          <a:p>
            <a:r>
              <a:rPr lang="en-US" sz="1600" dirty="0" smtClean="0"/>
              <a:t>Trunk 8</a:t>
            </a:r>
            <a:r>
              <a:rPr lang="en-US" sz="1100" dirty="0" smtClean="0"/>
              <a:t>in</a:t>
            </a:r>
            <a:r>
              <a:rPr lang="en-US" sz="1600" dirty="0" smtClean="0"/>
              <a:t> in diameter of a mature plantings</a:t>
            </a:r>
          </a:p>
          <a:p>
            <a:r>
              <a:rPr lang="en-US" sz="1600" dirty="0" smtClean="0"/>
              <a:t>Two Types of shoots: Terminating/Non Terminating</a:t>
            </a:r>
          </a:p>
          <a:p>
            <a:pPr marL="68580" indent="0">
              <a:buNone/>
            </a:pPr>
            <a:r>
              <a:rPr lang="en-US" sz="1600" dirty="0" smtClean="0"/>
              <a:t>FLOWER</a:t>
            </a:r>
          </a:p>
          <a:p>
            <a:r>
              <a:rPr lang="en-US" sz="1600" dirty="0" smtClean="0"/>
              <a:t>1-2 inch diameter</a:t>
            </a:r>
          </a:p>
          <a:p>
            <a:r>
              <a:rPr lang="en-US" sz="1600" dirty="0" smtClean="0"/>
              <a:t>Whorl of many stamens surrounds the ovary</a:t>
            </a:r>
          </a:p>
          <a:p>
            <a:r>
              <a:rPr lang="en-US" sz="1600" dirty="0" err="1"/>
              <a:t>dioecious</a:t>
            </a:r>
            <a:r>
              <a:rPr lang="en-US" sz="1600" dirty="0"/>
              <a:t> or unisexual</a:t>
            </a:r>
            <a:endParaRPr lang="en-US" sz="1600" dirty="0" smtClean="0"/>
          </a:p>
          <a:p>
            <a:pPr marL="68580" indent="0">
              <a:buNone/>
            </a:pPr>
            <a:r>
              <a:rPr lang="en-US" sz="1600" dirty="0" smtClean="0"/>
              <a:t>FRUIT</a:t>
            </a:r>
            <a:endParaRPr lang="en-US" sz="1600" dirty="0"/>
          </a:p>
          <a:p>
            <a:r>
              <a:rPr lang="en-US" sz="1600" dirty="0" smtClean="0"/>
              <a:t>Fibrous Dull brown-green skin</a:t>
            </a:r>
          </a:p>
          <a:p>
            <a:r>
              <a:rPr lang="en-US" sz="1600" dirty="0" smtClean="0"/>
              <a:t>Green Flesh with tiny black edible seeds.</a:t>
            </a:r>
          </a:p>
          <a:p>
            <a:r>
              <a:rPr lang="en-US" sz="1600" dirty="0" smtClean="0"/>
              <a:t>Green Flesh = due to chlorophyll, does not degrade during ripening!</a:t>
            </a:r>
            <a:endParaRPr lang="en-US" sz="1600" dirty="0"/>
          </a:p>
        </p:txBody>
      </p:sp>
      <p:pic>
        <p:nvPicPr>
          <p:cNvPr id="6146" name="Picture 2" descr="http://blog.lib.umn.edu/michaels/thursaft/assets_c/2009/09/Kiwi-thumb-500x374-1290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061" y="4038600"/>
            <a:ext cx="2564439" cy="192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fruit-crops.com/wp-content/uploads/2012/12/kiwi-flower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38200"/>
            <a:ext cx="18669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4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Culinary</a:t>
            </a:r>
          </a:p>
          <a:p>
            <a:r>
              <a:rPr lang="en-US" dirty="0" smtClean="0"/>
              <a:t>Wine</a:t>
            </a:r>
          </a:p>
          <a:p>
            <a:r>
              <a:rPr lang="en-US" dirty="0" smtClean="0"/>
              <a:t>Meat Tenderizer</a:t>
            </a:r>
          </a:p>
          <a:p>
            <a:r>
              <a:rPr lang="en-US" dirty="0" smtClean="0"/>
              <a:t>Medicinal</a:t>
            </a:r>
          </a:p>
          <a:p>
            <a:pPr lvl="1"/>
            <a:r>
              <a:rPr lang="en-US" dirty="0" smtClean="0"/>
              <a:t>New Zealand docs prescribe for asthma and respiratory problems</a:t>
            </a:r>
            <a:endParaRPr lang="en-US" dirty="0"/>
          </a:p>
          <a:p>
            <a:pPr lvl="1"/>
            <a:r>
              <a:rPr lang="en-US" dirty="0" smtClean="0"/>
              <a:t>May delay onset of macular degeneration</a:t>
            </a:r>
          </a:p>
          <a:p>
            <a:pPr lvl="1"/>
            <a:r>
              <a:rPr lang="en-US" dirty="0" smtClean="0"/>
              <a:t>May protect DNA from oxidation (prevent early aging)</a:t>
            </a:r>
          </a:p>
          <a:p>
            <a:pPr lvl="1"/>
            <a:endParaRPr lang="en-US" dirty="0" smtClean="0"/>
          </a:p>
        </p:txBody>
      </p:sp>
      <p:pic>
        <p:nvPicPr>
          <p:cNvPr id="10242" name="Picture 2" descr="http://t1.gstatic.com/images?q=tbn:ANd9GcQfFrAnWXaoUjzdt5r3hhWKApdwSNwcJRLnZvKf3Z7TL2TD-0U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095374"/>
            <a:ext cx="2695575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24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681" y="609600"/>
            <a:ext cx="7024744" cy="1143000"/>
          </a:xfrm>
        </p:spPr>
        <p:txBody>
          <a:bodyPr/>
          <a:lstStyle/>
          <a:p>
            <a:r>
              <a:rPr lang="en-US" dirty="0" smtClean="0"/>
              <a:t>Nutritional Facts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562735"/>
              </p:ext>
            </p:extLst>
          </p:nvPr>
        </p:nvGraphicFramePr>
        <p:xfrm>
          <a:off x="4536743" y="1676400"/>
          <a:ext cx="3630992" cy="4000498"/>
        </p:xfrm>
        <a:graphic>
          <a:graphicData uri="http://schemas.openxmlformats.org/drawingml/2006/table">
            <a:tbl>
              <a:tblPr/>
              <a:tblGrid>
                <a:gridCol w="907748"/>
                <a:gridCol w="907748"/>
                <a:gridCol w="907748"/>
                <a:gridCol w="907748"/>
              </a:tblGrid>
              <a:tr h="48507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i="1"/>
                        <a:t>Fresh</a:t>
                      </a:r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i="1"/>
                        <a:t>Canned</a:t>
                      </a:r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i="1"/>
                        <a:t>Frozen</a:t>
                      </a:r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Calories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66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66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Moisture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81.2 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73.0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80.7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Protein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0.79 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0.89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0.95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Fat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0.07 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0.06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0.08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486">
                <a:tc>
                  <a:txBody>
                    <a:bodyPr/>
                    <a:lstStyle/>
                    <a:p>
                      <a:r>
                        <a:rPr lang="en-US" sz="800"/>
                        <a:t>Carbohydrates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17.5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25.5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17.6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Ash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0.45 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0.45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0.53 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Calcium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16 mg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23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18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Iron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0.51 mg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0.40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0.51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Magnesium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30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30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27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Phosphorus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64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48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67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Thiamine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0.02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0.02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0.01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Niacin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0.50 mg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0.40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0.22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Riboflavin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0.05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0.02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0.03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r>
                        <a:rPr lang="en-US" sz="800"/>
                        <a:t>Vitamin A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175 I.U.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155 I.U.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117 I.U.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5486">
                <a:tc>
                  <a:txBody>
                    <a:bodyPr/>
                    <a:lstStyle/>
                    <a:p>
                      <a:r>
                        <a:rPr lang="en-US" sz="800"/>
                        <a:t>Ascorbic Acid 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105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103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218 mg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(natural and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added by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027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pre-dip)</a:t>
                      </a:r>
                    </a:p>
                  </a:txBody>
                  <a:tcPr marL="42785" marR="42785" marT="21393" marB="2139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://www.zespri.com/userfiles/image/Health/Health_Pyramid-KFgree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67" y="1981200"/>
            <a:ext cx="304800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5562600"/>
            <a:ext cx="6208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There is </a:t>
            </a:r>
            <a:r>
              <a:rPr lang="en-US" sz="1400" b="1" dirty="0" smtClean="0"/>
              <a:t>twice</a:t>
            </a:r>
            <a:r>
              <a:rPr lang="en-US" sz="1400" dirty="0" smtClean="0"/>
              <a:t> the amount of </a:t>
            </a:r>
            <a:r>
              <a:rPr lang="en-US" sz="1400" b="1" dirty="0" smtClean="0"/>
              <a:t>Vitamin C </a:t>
            </a:r>
            <a:r>
              <a:rPr lang="en-US" sz="1400" dirty="0" smtClean="0"/>
              <a:t>in a kiwi then in an orange.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1400" dirty="0" smtClean="0"/>
              <a:t>Kiwi has as </a:t>
            </a:r>
            <a:r>
              <a:rPr lang="en-US" sz="1400" b="1" dirty="0" smtClean="0"/>
              <a:t>much</a:t>
            </a:r>
            <a:r>
              <a:rPr lang="en-US" sz="1400" dirty="0" smtClean="0"/>
              <a:t> K+ as a banana</a:t>
            </a:r>
          </a:p>
        </p:txBody>
      </p:sp>
    </p:spTree>
    <p:extLst>
      <p:ext uri="{BB962C8B-B14F-4D97-AF65-F5344CB8AC3E}">
        <p14:creationId xmlns:p14="http://schemas.microsoft.com/office/powerpoint/2010/main" val="89600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Buy </a:t>
            </a:r>
            <a:r>
              <a:rPr lang="en-US" dirty="0"/>
              <a:t>kiwi fruit slightly green and put kiwis in a brown paper bag with an apple to accelerate ripening. </a:t>
            </a:r>
            <a:endParaRPr lang="en-US" dirty="0" smtClean="0"/>
          </a:p>
          <a:p>
            <a:r>
              <a:rPr lang="en-US" dirty="0"/>
              <a:t>The young leaves of the plant can be used </a:t>
            </a:r>
            <a:r>
              <a:rPr lang="en-US" dirty="0" smtClean="0"/>
              <a:t>in times </a:t>
            </a:r>
            <a:r>
              <a:rPr lang="en-US" dirty="0"/>
              <a:t>of famine as they are highly nutritious.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kiwifruit skin is completely edible and makes this </a:t>
            </a:r>
            <a:r>
              <a:rPr lang="en-US" dirty="0" smtClean="0"/>
              <a:t>nutrient dense fruit </a:t>
            </a:r>
            <a:r>
              <a:rPr lang="en-US" dirty="0"/>
              <a:t>even more nutritious</a:t>
            </a:r>
            <a:r>
              <a:rPr lang="en-US" dirty="0" smtClean="0"/>
              <a:t>!</a:t>
            </a:r>
          </a:p>
          <a:p>
            <a:pPr lvl="1"/>
            <a:r>
              <a:rPr lang="en-US" dirty="0"/>
              <a:t>Recent </a:t>
            </a:r>
            <a:r>
              <a:rPr lang="en-US" dirty="0" smtClean="0"/>
              <a:t>study shows </a:t>
            </a:r>
            <a:r>
              <a:rPr lang="en-US" dirty="0"/>
              <a:t>that eating the skin triples the fiber intake compared </a:t>
            </a:r>
            <a:r>
              <a:rPr lang="en-US" dirty="0" smtClean="0"/>
              <a:t>to merely </a:t>
            </a:r>
            <a:r>
              <a:rPr lang="en-US" dirty="0"/>
              <a:t>eating the flesh. And by not peeling the skin, you </a:t>
            </a:r>
            <a:r>
              <a:rPr lang="en-US" dirty="0" smtClean="0"/>
              <a:t>preserve much </a:t>
            </a:r>
            <a:r>
              <a:rPr lang="en-US" dirty="0"/>
              <a:t>of the Vitamin C content as well</a:t>
            </a:r>
            <a:r>
              <a:rPr lang="en-US" dirty="0" smtClean="0"/>
              <a:t>.</a:t>
            </a:r>
          </a:p>
          <a:p>
            <a:pPr marL="36576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812567"/>
            <a:ext cx="1919287" cy="1241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200" y="863915"/>
            <a:ext cx="1757212" cy="1223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Kiwi Bird:</a:t>
            </a:r>
          </a:p>
          <a:p>
            <a:r>
              <a:rPr lang="en-US" sz="1050" dirty="0" smtClean="0"/>
              <a:t>found only in</a:t>
            </a:r>
          </a:p>
          <a:p>
            <a:r>
              <a:rPr lang="en-US" sz="1050" dirty="0" smtClean="0"/>
              <a:t>New Zealand. This shy</a:t>
            </a:r>
          </a:p>
          <a:p>
            <a:r>
              <a:rPr lang="en-US" sz="1050" dirty="0" smtClean="0"/>
              <a:t>flightless, semi-nocturnal</a:t>
            </a:r>
          </a:p>
          <a:p>
            <a:r>
              <a:rPr lang="en-US" sz="1050" dirty="0" smtClean="0"/>
              <a:t>bird is rarely visible in its</a:t>
            </a:r>
          </a:p>
          <a:p>
            <a:r>
              <a:rPr lang="en-US" sz="1050" dirty="0" smtClean="0"/>
              <a:t>scrub brush and dark</a:t>
            </a:r>
          </a:p>
          <a:p>
            <a:r>
              <a:rPr lang="en-US" sz="1050" dirty="0" smtClean="0"/>
              <a:t>forest home.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742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essica\Desktop\ki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43000"/>
            <a:ext cx="333375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blog.lib.umn.edu/michaels/thursaft/2009/09/botanical-fruit.html#comments</a:t>
            </a:r>
            <a:endParaRPr lang="en-US" sz="1600" dirty="0" smtClean="0"/>
          </a:p>
          <a:p>
            <a:r>
              <a:rPr lang="en-US" sz="1600" dirty="0">
                <a:hlinkClick r:id="rId4"/>
              </a:rPr>
              <a:t>http://www.fruit-crops.com/kiwifruit-actinidia-deliciosa-a-chev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kiwi-fruit.info/kiwi-fruit/History+of+Kiwi+Fruit</a:t>
            </a:r>
            <a:endParaRPr lang="en-US" sz="1600" dirty="0" smtClean="0"/>
          </a:p>
          <a:p>
            <a:r>
              <a:rPr lang="en-US" sz="1600" dirty="0" smtClean="0">
                <a:hlinkClick r:id="rId6"/>
              </a:rPr>
              <a:t>http://www.fas.usda.gov/htp/Hort_Circular/2002/02-03/Stats/Internet/KIWI_FEA.pdf</a:t>
            </a:r>
            <a:endParaRPr lang="en-US" sz="1600" dirty="0" smtClean="0"/>
          </a:p>
          <a:p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apps.rhs.org.uk/advicesearch/profile.aspx?pid=600</a:t>
            </a:r>
            <a:endParaRPr lang="en-US" sz="1600" dirty="0" smtClean="0"/>
          </a:p>
          <a:p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www.ehow.com/info_8189946_uses-kiwi-fruit.html</a:t>
            </a:r>
            <a:endParaRPr lang="en-US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www.aitc.ca/bc/uploads/sfvnp/2010%20Jan%20ProdInfo%20KIWI.pdf</a:t>
            </a:r>
            <a:endParaRPr lang="en-US" sz="1600" dirty="0" smtClean="0"/>
          </a:p>
          <a:p>
            <a:pPr marL="68580" indent="0">
              <a:buNone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20513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523</TotalTime>
  <Words>521</Words>
  <Application>Microsoft Office PowerPoint</Application>
  <PresentationFormat>On-screen Show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Kiwi fruit Actinidiaceae Actinidia deliciosa </vt:lpstr>
      <vt:lpstr>History of cultivation</vt:lpstr>
      <vt:lpstr>Major Producers</vt:lpstr>
      <vt:lpstr>Features of Cultivation</vt:lpstr>
      <vt:lpstr>Botanical Description</vt:lpstr>
      <vt:lpstr>Plant uses</vt:lpstr>
      <vt:lpstr>Nutritional Facts</vt:lpstr>
      <vt:lpstr>Fun Facts</vt:lpstr>
      <vt:lpstr>Sources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Kiwi fruit(Actinidia: Actinidiaceae)</dc:title>
  <dc:creator>Jessica</dc:creator>
  <cp:lastModifiedBy>Podium Computer 2</cp:lastModifiedBy>
  <cp:revision>17</cp:revision>
  <dcterms:created xsi:type="dcterms:W3CDTF">2013-03-29T13:09:55Z</dcterms:created>
  <dcterms:modified xsi:type="dcterms:W3CDTF">2013-04-03T14:03:07Z</dcterms:modified>
</cp:coreProperties>
</file>