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7" r:id="rId8"/>
    <p:sldId id="266" r:id="rId9"/>
    <p:sldId id="263" r:id="rId10"/>
    <p:sldId id="268" r:id="rId11"/>
    <p:sldId id="270" r:id="rId12"/>
    <p:sldId id="269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82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3584605-4359-4907-95D5-079C8AC7587E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5ABA806-F6D5-4B84-ABE6-B2CCB00CAA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Pomegranate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Genus: </a:t>
            </a:r>
            <a:r>
              <a:rPr lang="en-US" dirty="0" err="1" smtClean="0"/>
              <a:t>Punica</a:t>
            </a:r>
            <a:endParaRPr lang="en-US" dirty="0" smtClean="0"/>
          </a:p>
          <a:p>
            <a:r>
              <a:rPr lang="en-US" dirty="0" smtClean="0"/>
              <a:t>Family: </a:t>
            </a:r>
            <a:r>
              <a:rPr lang="en-US" dirty="0" err="1" smtClean="0"/>
              <a:t>Lythraceae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29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918" y="685800"/>
            <a:ext cx="4003963" cy="5181600"/>
          </a:xfrm>
        </p:spPr>
      </p:pic>
    </p:spTree>
    <p:extLst>
      <p:ext uri="{BB962C8B-B14F-4D97-AF65-F5344CB8AC3E}">
        <p14:creationId xmlns:p14="http://schemas.microsoft.com/office/powerpoint/2010/main" val="266690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Health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Preliminary research shows that metabolites of pomegranate juice may:</a:t>
            </a:r>
          </a:p>
          <a:p>
            <a:pPr lvl="1"/>
            <a:r>
              <a:rPr lang="en-US" dirty="0" smtClean="0"/>
              <a:t>Reduce </a:t>
            </a:r>
            <a:r>
              <a:rPr lang="en-US" dirty="0"/>
              <a:t>the risks of h</a:t>
            </a:r>
            <a:r>
              <a:rPr lang="en-US" dirty="0" smtClean="0"/>
              <a:t>eart disease</a:t>
            </a:r>
          </a:p>
          <a:p>
            <a:pPr lvl="1"/>
            <a:r>
              <a:rPr lang="en-US" dirty="0" smtClean="0"/>
              <a:t>Lower systolic blood pressure</a:t>
            </a:r>
          </a:p>
          <a:p>
            <a:pPr lvl="1"/>
            <a:r>
              <a:rPr lang="en-US" dirty="0" smtClean="0"/>
              <a:t>Increase salivary testosterone levels</a:t>
            </a:r>
          </a:p>
          <a:p>
            <a:pPr lvl="1"/>
            <a:r>
              <a:rPr lang="en-US" dirty="0" smtClean="0"/>
              <a:t>Affect mood, anxiety or emotions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1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in India as source of traditional remedies for thousands of years.</a:t>
            </a:r>
          </a:p>
          <a:p>
            <a:r>
              <a:rPr lang="en-US" dirty="0" smtClean="0"/>
              <a:t>Symbol of prosperity and ambition in ancient Egypt.</a:t>
            </a:r>
          </a:p>
          <a:p>
            <a:r>
              <a:rPr lang="en-US" dirty="0"/>
              <a:t>Symbol of fertility in ancient China.</a:t>
            </a:r>
          </a:p>
          <a:p>
            <a:r>
              <a:rPr lang="en-US" dirty="0" smtClean="0"/>
              <a:t>Symbol of the goddess Persephone in ancient Greece.</a:t>
            </a:r>
          </a:p>
          <a:p>
            <a:pPr lvl="1"/>
            <a:r>
              <a:rPr lang="en-US" dirty="0" smtClean="0"/>
              <a:t>Known as the fruit of the dead.</a:t>
            </a:r>
          </a:p>
          <a:p>
            <a:r>
              <a:rPr lang="en-US" dirty="0" smtClean="0"/>
              <a:t>Mentioned in Babylonian texts, the Book of Exodus, the Homeric Hymns and the Quran.</a:t>
            </a:r>
          </a:p>
        </p:txBody>
      </p:sp>
    </p:spTree>
    <p:extLst>
      <p:ext uri="{BB962C8B-B14F-4D97-AF65-F5344CB8AC3E}">
        <p14:creationId xmlns:p14="http://schemas.microsoft.com/office/powerpoint/2010/main" val="414391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smtClean="0"/>
              <a:t>en.wikipedia.org/wiki/Pomegranate</a:t>
            </a:r>
          </a:p>
          <a:p>
            <a:r>
              <a:rPr lang="en-US" dirty="0"/>
              <a:t>http://archaeology.about.com/od/plthroughpo/qt/pomegranate.htm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6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and Relatives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Punica</a:t>
            </a:r>
            <a:r>
              <a:rPr lang="en-US" dirty="0" smtClean="0"/>
              <a:t> </a:t>
            </a:r>
            <a:r>
              <a:rPr lang="en-US" dirty="0" err="1" smtClean="0"/>
              <a:t>granatum</a:t>
            </a:r>
            <a:r>
              <a:rPr lang="en-US" dirty="0" smtClean="0"/>
              <a:t> – Pomegranate</a:t>
            </a:r>
          </a:p>
          <a:p>
            <a:pPr lvl="1"/>
            <a:r>
              <a:rPr lang="en-US" dirty="0" smtClean="0"/>
              <a:t>Common variety</a:t>
            </a:r>
          </a:p>
          <a:p>
            <a:r>
              <a:rPr lang="en-US" dirty="0" err="1" smtClean="0"/>
              <a:t>Punica</a:t>
            </a:r>
            <a:r>
              <a:rPr lang="en-US" dirty="0" smtClean="0"/>
              <a:t> </a:t>
            </a:r>
            <a:r>
              <a:rPr lang="en-US" dirty="0" err="1" smtClean="0"/>
              <a:t>protopunica</a:t>
            </a:r>
            <a:r>
              <a:rPr lang="en-US" dirty="0" smtClean="0"/>
              <a:t> – Socotra pomegranate</a:t>
            </a:r>
          </a:p>
          <a:p>
            <a:pPr lvl="1"/>
            <a:r>
              <a:rPr lang="en-US" dirty="0" smtClean="0"/>
              <a:t>Smaller, less sweet fruit</a:t>
            </a:r>
          </a:p>
        </p:txBody>
      </p:sp>
    </p:spTree>
    <p:extLst>
      <p:ext uri="{BB962C8B-B14F-4D97-AF65-F5344CB8AC3E}">
        <p14:creationId xmlns:p14="http://schemas.microsoft.com/office/powerpoint/2010/main" val="334699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History of Cultivation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Persia (area of modern-day Iraq and Iran)– 3500 BC</a:t>
            </a:r>
          </a:p>
          <a:p>
            <a:r>
              <a:rPr lang="en-US" dirty="0" smtClean="0"/>
              <a:t>Egypt – 1780 BC</a:t>
            </a:r>
          </a:p>
          <a:p>
            <a:r>
              <a:rPr lang="en-US" dirty="0" smtClean="0"/>
              <a:t>Jericho (modern day Palestine) – 1600 BC</a:t>
            </a:r>
          </a:p>
          <a:p>
            <a:r>
              <a:rPr lang="en-US" dirty="0"/>
              <a:t>China </a:t>
            </a:r>
            <a:r>
              <a:rPr lang="en-US" dirty="0" smtClean="0"/>
              <a:t>– 900 BC</a:t>
            </a:r>
            <a:endParaRPr lang="en-US" dirty="0"/>
          </a:p>
          <a:p>
            <a:r>
              <a:rPr lang="en-US" dirty="0" smtClean="0"/>
              <a:t>Brought to North America by the Spanish in 1769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150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Grown as a fruit crop.</a:t>
            </a:r>
          </a:p>
          <a:p>
            <a:r>
              <a:rPr lang="en-US" dirty="0" smtClean="0"/>
              <a:t>Ornamental trees and shrubs in parks and gardens.</a:t>
            </a:r>
          </a:p>
          <a:p>
            <a:pPr lvl="1"/>
            <a:r>
              <a:rPr lang="en-US" dirty="0" smtClean="0"/>
              <a:t>Mature specimens can develop sculptural twisted bark multi-trunks.</a:t>
            </a:r>
          </a:p>
          <a:p>
            <a:r>
              <a:rPr lang="en-US" dirty="0" smtClean="0"/>
              <a:t>Drought-tolerant</a:t>
            </a:r>
          </a:p>
          <a:p>
            <a:pPr lvl="1"/>
            <a:r>
              <a:rPr lang="en-US" dirty="0" smtClean="0"/>
              <a:t>Prone to root decay and fungal disease in wet areas.</a:t>
            </a:r>
          </a:p>
          <a:p>
            <a:r>
              <a:rPr lang="en-US" dirty="0" smtClean="0"/>
              <a:t>Moderately frost tolerant.</a:t>
            </a:r>
          </a:p>
          <a:p>
            <a:pPr lvl="1"/>
            <a:r>
              <a:rPr lang="en-US" dirty="0" smtClean="0"/>
              <a:t>Down to about -12 °C (</a:t>
            </a:r>
            <a:r>
              <a:rPr lang="en-US" dirty="0"/>
              <a:t>10 </a:t>
            </a:r>
            <a:r>
              <a:rPr lang="en-US" dirty="0" smtClean="0"/>
              <a:t>°F)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360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Grows easily from seed.</a:t>
            </a:r>
          </a:p>
          <a:p>
            <a:r>
              <a:rPr lang="en-US" dirty="0" smtClean="0"/>
              <a:t>Commonly propagated from 25-50 cm hardwood cuttings.</a:t>
            </a:r>
          </a:p>
          <a:p>
            <a:r>
              <a:rPr lang="en-US" dirty="0" smtClean="0"/>
              <a:t>Cultivated in Mediterranean region of southern Europe, the Middle East, Africa, India, southeast Asia, California and Arizona.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8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Deciduous shrub or small tree between 5-8 meters tall.</a:t>
            </a:r>
          </a:p>
          <a:p>
            <a:r>
              <a:rPr lang="en-US" dirty="0" smtClean="0"/>
              <a:t>Leaves are opposite, glossy, narrow and oblong.</a:t>
            </a:r>
          </a:p>
          <a:p>
            <a:r>
              <a:rPr lang="en-US" dirty="0" smtClean="0"/>
              <a:t>Flowers are bright red with four to five petals.</a:t>
            </a:r>
          </a:p>
          <a:p>
            <a:r>
              <a:rPr lang="en-US" dirty="0" smtClean="0"/>
              <a:t>Fruit is 5-12 cm in diameter with a rounded shape.</a:t>
            </a:r>
          </a:p>
          <a:p>
            <a:pPr lvl="1"/>
            <a:r>
              <a:rPr lang="en-US" dirty="0" smtClean="0"/>
              <a:t>Has a thick reddish skin.</a:t>
            </a:r>
          </a:p>
          <a:p>
            <a:pPr lvl="1"/>
            <a:r>
              <a:rPr lang="en-US" dirty="0" smtClean="0"/>
              <a:t>200-1400 seeds each surrounded by the edible aril.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36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685800"/>
            <a:ext cx="6908800" cy="5181600"/>
          </a:xfrm>
        </p:spPr>
      </p:pic>
    </p:spTree>
    <p:extLst>
      <p:ext uri="{BB962C8B-B14F-4D97-AF65-F5344CB8AC3E}">
        <p14:creationId xmlns:p14="http://schemas.microsoft.com/office/powerpoint/2010/main" val="175110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7543800" cy="5257800"/>
          </a:xfrm>
        </p:spPr>
      </p:pic>
    </p:spTree>
    <p:extLst>
      <p:ext uri="{BB962C8B-B14F-4D97-AF65-F5344CB8AC3E}">
        <p14:creationId xmlns:p14="http://schemas.microsoft.com/office/powerpoint/2010/main" val="18046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Cooking</a:t>
            </a:r>
          </a:p>
          <a:p>
            <a:r>
              <a:rPr lang="en-US" dirty="0" smtClean="0"/>
              <a:t>Baking</a:t>
            </a:r>
          </a:p>
          <a:p>
            <a:r>
              <a:rPr lang="en-US" sz="2400" dirty="0" smtClean="0"/>
              <a:t>Juices</a:t>
            </a:r>
          </a:p>
          <a:p>
            <a:r>
              <a:rPr lang="en-US" dirty="0" smtClean="0"/>
              <a:t>Smoothies</a:t>
            </a:r>
          </a:p>
          <a:p>
            <a:r>
              <a:rPr lang="en-US" sz="2400" dirty="0" smtClean="0"/>
              <a:t>Alcoholic beverages such and martinis and wine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312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193</TotalTime>
  <Words>329</Words>
  <Application>Microsoft Office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NewsPrint</vt:lpstr>
      <vt:lpstr>Pomegranate</vt:lpstr>
      <vt:lpstr>Classification and Relatives</vt:lpstr>
      <vt:lpstr>History of Cultivation</vt:lpstr>
      <vt:lpstr>Cultivation</vt:lpstr>
      <vt:lpstr>PowerPoint Presentation</vt:lpstr>
      <vt:lpstr>Characteristics</vt:lpstr>
      <vt:lpstr>PowerPoint Presentation</vt:lpstr>
      <vt:lpstr>PowerPoint Presentation</vt:lpstr>
      <vt:lpstr>Uses</vt:lpstr>
      <vt:lpstr>PowerPoint Presentation</vt:lpstr>
      <vt:lpstr>Potential Health Benefits</vt:lpstr>
      <vt:lpstr>Historical Facts</vt:lpstr>
      <vt:lpstr>Sources</vt:lpstr>
    </vt:vector>
  </TitlesOfParts>
  <Company>Minot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Banana</dc:title>
  <dc:creator>Library-1</dc:creator>
  <cp:lastModifiedBy>Morse</cp:lastModifiedBy>
  <cp:revision>22</cp:revision>
  <dcterms:created xsi:type="dcterms:W3CDTF">2013-01-16T17:01:31Z</dcterms:created>
  <dcterms:modified xsi:type="dcterms:W3CDTF">2013-03-20T04:50:36Z</dcterms:modified>
</cp:coreProperties>
</file>